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6" r:id="rId1"/>
    <p:sldMasterId id="2147483749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906000" cy="6858000" type="A4"/>
  <p:notesSz cx="6858000" cy="9144000"/>
  <p:custShowLst>
    <p:custShow name="プレゼン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D9D9D9"/>
    <a:srgbClr val="000000"/>
    <a:srgbClr val="EDEDE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 showGuides="1">
      <p:cViewPr varScale="1">
        <p:scale>
          <a:sx n="71" d="100"/>
          <a:sy n="71" d="100"/>
        </p:scale>
        <p:origin x="84" y="88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37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4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9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glow rad="139700">
                <a:srgbClr val="F8931D">
                  <a:satMod val="175000"/>
                  <a:alpha val="40000"/>
                </a:srgbClr>
              </a:glow>
            </a:effectLst>
          </c:spPr>
          <c:invertIfNegative val="0"/>
          <c:pictureOptions>
            <c:pictureFormat val="stack"/>
          </c:pictureOptions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分類 1</c:v>
                </c:pt>
                <c:pt idx="1">
                  <c:v>分類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14064504"/>
        <c:axId val="514064896"/>
      </c:barChart>
      <c:catAx>
        <c:axId val="514064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4064896"/>
        <c:crosses val="autoZero"/>
        <c:auto val="1"/>
        <c:lblAlgn val="ctr"/>
        <c:lblOffset val="100"/>
        <c:noMultiLvlLbl val="0"/>
      </c:catAx>
      <c:valAx>
        <c:axId val="5140648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4064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5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516240536"/>
        <c:axId val="516240928"/>
      </c:lineChart>
      <c:catAx>
        <c:axId val="516240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6240928"/>
        <c:crosses val="autoZero"/>
        <c:auto val="1"/>
        <c:lblAlgn val="ctr"/>
        <c:lblOffset val="100"/>
        <c:noMultiLvlLbl val="0"/>
      </c:catAx>
      <c:valAx>
        <c:axId val="51624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6240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64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64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分類 1</c:v>
                </c:pt>
                <c:pt idx="1">
                  <c:v>分類 2</c:v>
                </c:pt>
                <c:pt idx="2">
                  <c:v>分類 3</c:v>
                </c:pt>
                <c:pt idx="3">
                  <c:v>分類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6242104"/>
        <c:axId val="516242496"/>
      </c:barChart>
      <c:catAx>
        <c:axId val="516242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6242496"/>
        <c:crosses val="autoZero"/>
        <c:auto val="1"/>
        <c:lblAlgn val="ctr"/>
        <c:lblOffset val="100"/>
        <c:noMultiLvlLbl val="0"/>
      </c:catAx>
      <c:valAx>
        <c:axId val="51624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6242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8CFC-BF3E-4536-94E2-EB48393130C7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D455E-63A5-4ED6-BA4F-D5892A3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5338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55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942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16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332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23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747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809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25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9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1414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79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85076" y="6492875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2" r:id="rId2"/>
    <p:sldLayoutId id="2147483750" r:id="rId3"/>
    <p:sldLayoutId id="2147483753" r:id="rId4"/>
    <p:sldLayoutId id="2147483755" r:id="rId5"/>
    <p:sldLayoutId id="2147483757" r:id="rId6"/>
    <p:sldLayoutId id="2147483758" r:id="rId7"/>
    <p:sldLayoutId id="2147483760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59" r:id="rId3"/>
    <p:sldLayoutId id="2147483756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グラフをスライドに挿入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ja-JP" sz="1400" dirty="0" smtClean="0"/>
              <a:t>Case1.</a:t>
            </a:r>
            <a:r>
              <a:rPr lang="ja-JP" altLang="en-US" sz="1400" dirty="0" smtClean="0"/>
              <a:t>プレースホルダー内の＜グラフの挿入＞を利用する</a:t>
            </a:r>
            <a:endParaRPr lang="en-US" altLang="ja-JP" sz="1400" dirty="0" smtClean="0"/>
          </a:p>
          <a:p>
            <a:r>
              <a:rPr lang="en-US" altLang="ja-JP" sz="1400" dirty="0" smtClean="0"/>
              <a:t>Case2.</a:t>
            </a:r>
            <a:r>
              <a:rPr lang="ja-JP" altLang="en-US" sz="1400" dirty="0" smtClean="0"/>
              <a:t>＜挿入＞タブの＜グラフの挿入＞を利用する</a:t>
            </a:r>
            <a:endParaRPr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025" y="12398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グラフのデータを編集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139700" y="1553610"/>
            <a:ext cx="675216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グラフをクリックして＜デザイン＞タブの＜データの編集＞をクリック</a:t>
            </a:r>
            <a:endParaRPr lang="en-US" altLang="ja-JP" sz="14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558" y="223894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グラフの縦軸と横軸を入れ替える</a:t>
            </a:r>
            <a:endParaRPr kumimoji="1" lang="ja-JP" altLang="en-US" sz="1400" dirty="0"/>
          </a:p>
        </p:txBody>
      </p:sp>
      <p:sp>
        <p:nvSpPr>
          <p:cNvPr id="36" name="正方形/長方形 35"/>
          <p:cNvSpPr/>
          <p:nvPr/>
        </p:nvSpPr>
        <p:spPr>
          <a:xfrm>
            <a:off x="131233" y="2552674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グラフをクリックして＜デザイン＞タブの＜データの選択＞をクリック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＜データソースの選択＞ダイアログボックスで＜行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列の入れ替え＞をクリック</a:t>
            </a:r>
            <a:endParaRPr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558" y="3339607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数値が昇順になるようにデータを並べ替え</a:t>
            </a:r>
            <a:endParaRPr kumimoji="1" lang="ja-JP" altLang="en-US" sz="1400" dirty="0"/>
          </a:p>
        </p:txBody>
      </p:sp>
      <p:sp>
        <p:nvSpPr>
          <p:cNvPr id="38" name="正方形/長方形 37"/>
          <p:cNvSpPr/>
          <p:nvPr/>
        </p:nvSpPr>
        <p:spPr>
          <a:xfrm>
            <a:off x="131233" y="3653341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グラフをクリックして＜デザイン＞タブの＜データの編集＞から＜</a:t>
            </a:r>
            <a:r>
              <a:rPr lang="en-US" altLang="ja-JP" sz="1400" dirty="0" smtClean="0"/>
              <a:t>EXCEL</a:t>
            </a:r>
            <a:r>
              <a:rPr lang="ja-JP" altLang="en-US" sz="1400" dirty="0" smtClean="0"/>
              <a:t>でデータを編集＞をクリック</a:t>
            </a:r>
            <a:endParaRPr lang="en-US" altLang="ja-JP" sz="1400" dirty="0" smtClean="0"/>
          </a:p>
          <a:p>
            <a:r>
              <a:rPr lang="en-US" altLang="ja-JP" sz="1400" dirty="0" smtClean="0"/>
              <a:t>EXCEL</a:t>
            </a:r>
            <a:r>
              <a:rPr lang="ja-JP" altLang="en-US" sz="1400" dirty="0" smtClean="0"/>
              <a:t>が起動するので並べたい系列のセルをクリックして＜データ＞タブの＜昇順　　＞をクリック</a:t>
            </a:r>
            <a:endParaRPr lang="en-US" altLang="ja-JP" sz="1400" dirty="0" smtClean="0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7059" y="3334731"/>
            <a:ext cx="841245" cy="856268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1573" y="3884593"/>
            <a:ext cx="200053" cy="257211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73025" y="4457207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データは残したままグラフの種類を変更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39700" y="4770941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グラフをクリックして＜デザイン＞タブの＜グラフの種類の変更＞をクリック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グラフの種類を選択</a:t>
            </a:r>
            <a:endParaRPr lang="en-US" altLang="ja-JP" sz="1400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3025" y="550707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グラフのレイアウトをかんたんに変更</a:t>
            </a:r>
            <a:endParaRPr kumimoji="1" lang="ja-JP" altLang="en-US" sz="1400" dirty="0"/>
          </a:p>
        </p:txBody>
      </p:sp>
      <p:sp>
        <p:nvSpPr>
          <p:cNvPr id="49" name="正方形/長方形 48"/>
          <p:cNvSpPr/>
          <p:nvPr/>
        </p:nvSpPr>
        <p:spPr>
          <a:xfrm>
            <a:off x="139700" y="5820808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グラフをクリックして＜デザイン＞タブの＜クイックレイアウト＞をクリック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表示される一覧からレイアウトを選択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285877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35"/>
    </mc:Choice>
    <mc:Fallback xmlns="">
      <p:transition advTm="53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05" y="2252406"/>
            <a:ext cx="1320507" cy="2824419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633412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4" y="71476"/>
            <a:ext cx="5895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棒グラフと折れ線グラフを組みわせる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114300" y="427539"/>
            <a:ext cx="6752167" cy="181588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＜挿入＞タブの＜グラフ＞をクリックして＜組み合わせ＞をクリック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＜ユーザー設定の組み合わせ＞　　　　をクリック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＜系列１＞の＜グラフの種類＞を選択し任意の棒グラフを選択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＜系列２＞の＜グラフの種類＞を選択し任意の折れ線グラフを選択し</a:t>
            </a:r>
            <a:endParaRPr lang="en-US" altLang="ja-JP" sz="1400" dirty="0" smtClean="0"/>
          </a:p>
          <a:p>
            <a:r>
              <a:rPr lang="ja-JP" altLang="en-US" sz="1400" dirty="0" smtClean="0"/>
              <a:t>＜第２軸＞をオンにする</a:t>
            </a:r>
            <a:endParaRPr lang="en-US" altLang="ja-JP" sz="1400" dirty="0" smtClean="0"/>
          </a:p>
        </p:txBody>
      </p:sp>
      <p:sp>
        <p:nvSpPr>
          <p:cNvPr id="27" name="正方形/長方形 26"/>
          <p:cNvSpPr/>
          <p:nvPr/>
        </p:nvSpPr>
        <p:spPr>
          <a:xfrm>
            <a:off x="268061" y="4722223"/>
            <a:ext cx="979714" cy="20220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348" y="2285999"/>
            <a:ext cx="4208102" cy="390564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9169" y="2695574"/>
            <a:ext cx="1084145" cy="1771651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6023" y="809599"/>
            <a:ext cx="381053" cy="362001"/>
          </a:xfrm>
          <a:prstGeom prst="rect">
            <a:avLst/>
          </a:prstGeom>
        </p:spPr>
      </p:pic>
      <p:graphicFrame>
        <p:nvGraphicFramePr>
          <p:cNvPr id="25" name="グラフ 24"/>
          <p:cNvGraphicFramePr/>
          <p:nvPr>
            <p:extLst/>
          </p:nvPr>
        </p:nvGraphicFramePr>
        <p:xfrm>
          <a:off x="5495926" y="123825"/>
          <a:ext cx="3616324" cy="2410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6" name="図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4170" y="4638675"/>
            <a:ext cx="1095779" cy="1700036"/>
          </a:xfrm>
          <a:prstGeom prst="rect">
            <a:avLst/>
          </a:prstGeom>
        </p:spPr>
      </p:pic>
      <p:sp>
        <p:nvSpPr>
          <p:cNvPr id="29" name="線吹き出し 1 (枠付き) 28"/>
          <p:cNvSpPr/>
          <p:nvPr/>
        </p:nvSpPr>
        <p:spPr>
          <a:xfrm>
            <a:off x="6057900" y="4572000"/>
            <a:ext cx="1209675" cy="1828800"/>
          </a:xfrm>
          <a:prstGeom prst="borderCallout1">
            <a:avLst>
              <a:gd name="adj1" fmla="val 71354"/>
              <a:gd name="adj2" fmla="val -459"/>
              <a:gd name="adj3" fmla="val 56250"/>
              <a:gd name="adj4" fmla="val -67467"/>
            </a:avLst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32" name="線吹き出し 1 (枠付き) 31"/>
          <p:cNvSpPr/>
          <p:nvPr/>
        </p:nvSpPr>
        <p:spPr>
          <a:xfrm>
            <a:off x="6057900" y="2647950"/>
            <a:ext cx="1209675" cy="1828800"/>
          </a:xfrm>
          <a:prstGeom prst="borderCallout1">
            <a:avLst>
              <a:gd name="adj1" fmla="val 50521"/>
              <a:gd name="adj2" fmla="val -459"/>
              <a:gd name="adj3" fmla="val 144791"/>
              <a:gd name="adj4" fmla="val -67467"/>
            </a:avLst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3848100" y="2705100"/>
            <a:ext cx="495300" cy="476250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5486400" y="5419725"/>
            <a:ext cx="238125" cy="190500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3515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26"/>
    </mc:Choice>
    <mc:Fallback xmlns="">
      <p:transition advTm="326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6200" y="11620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6200" y="22193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6200" y="4371976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200" y="5429251"/>
            <a:ext cx="9753600" cy="990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表入りのグラフを利用する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7124700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グラフをクリックして＜デザイン＞タブの＜クイックレイアウト＞からレイアウト５を指定する</a:t>
            </a:r>
            <a:endParaRPr lang="en-US" altLang="ja-JP" sz="14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025" y="12398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グラフのデザインを変更する</a:t>
            </a:r>
            <a:endParaRPr kumimoji="1" lang="ja-JP" altLang="en-US" sz="1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139700" y="1553610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グラフをクリックして＜デザイン＞タブの＜グラフスタイル＞の＜その他＞をクリック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表示される一覧からデザインを指定する</a:t>
            </a:r>
            <a:endParaRPr lang="en-US" altLang="ja-JP" sz="14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558" y="2238940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グラフ全体の色合いを変更する</a:t>
            </a:r>
            <a:endParaRPr kumimoji="1" lang="ja-JP" altLang="en-US" sz="1400" dirty="0"/>
          </a:p>
        </p:txBody>
      </p:sp>
      <p:sp>
        <p:nvSpPr>
          <p:cNvPr id="36" name="正方形/長方形 35"/>
          <p:cNvSpPr/>
          <p:nvPr/>
        </p:nvSpPr>
        <p:spPr>
          <a:xfrm>
            <a:off x="131233" y="2552674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グラフをクリックして＜デザイン＞タブの＜色の変更＞をクリック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表示される一覧から色合いを指定する</a:t>
            </a:r>
            <a:endParaRPr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558" y="3339607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グラフの一部だけ色を変更して強調する</a:t>
            </a:r>
            <a:endParaRPr kumimoji="1" lang="ja-JP" altLang="en-US" sz="1400" dirty="0"/>
          </a:p>
        </p:txBody>
      </p:sp>
      <p:sp>
        <p:nvSpPr>
          <p:cNvPr id="38" name="正方形/長方形 37"/>
          <p:cNvSpPr/>
          <p:nvPr/>
        </p:nvSpPr>
        <p:spPr>
          <a:xfrm>
            <a:off x="131233" y="3653341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変更したいデータ系列をクリックして＜書式＞タブの＜図形の塗りつぶし＞から色を指定</a:t>
            </a:r>
            <a:endParaRPr lang="en-US" altLang="ja-JP" sz="1400" dirty="0" smtClean="0"/>
          </a:p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データ１つだけを変更したい場合にはデータをダブルクリックする</a:t>
            </a:r>
            <a:endParaRPr lang="en-US" altLang="ja-JP" sz="1400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025" y="4457207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作成したグラフのデザインを保存する</a:t>
            </a:r>
            <a:endParaRPr kumimoji="1" lang="ja-JP" altLang="en-US" sz="14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39700" y="4770941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グラフを右クリックして＜テンプレートとして保存＞をクリック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テンプレート名を入力して保存</a:t>
            </a:r>
            <a:endParaRPr lang="en-US" altLang="ja-JP" sz="1400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3025" y="5507074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保存したグラフのテンプレートを利用する</a:t>
            </a:r>
            <a:endParaRPr kumimoji="1" lang="ja-JP" altLang="en-US" sz="1400" dirty="0"/>
          </a:p>
        </p:txBody>
      </p:sp>
      <p:sp>
        <p:nvSpPr>
          <p:cNvPr id="49" name="正方形/長方形 48"/>
          <p:cNvSpPr/>
          <p:nvPr/>
        </p:nvSpPr>
        <p:spPr>
          <a:xfrm>
            <a:off x="139700" y="5820808"/>
            <a:ext cx="833543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＜挿入＞タブの＜グラフの挿入＞ダイアログボックスをクリック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テンプレートフォルダからテンプレートを選択</a:t>
            </a:r>
            <a:endParaRPr lang="en-US" altLang="ja-JP" sz="1400" dirty="0" smtClean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/>
          <a:srcRect b="38863"/>
          <a:stretch/>
        </p:blipFill>
        <p:spPr>
          <a:xfrm>
            <a:off x="5401008" y="5444066"/>
            <a:ext cx="1016725" cy="968180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5435600" y="5799667"/>
            <a:ext cx="753533" cy="211666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96902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64"/>
    </mc:Choice>
    <mc:Fallback xmlns="">
      <p:transition advTm="46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31326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6675" y="3286126"/>
            <a:ext cx="9753600" cy="3216274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グラフの軸に説明を追加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6752167" cy="310854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　　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＜軸ラベル＞横の　　　をクリックし、＜第１横軸＞または＜第１縦軸＞を選択</a:t>
            </a:r>
            <a:endParaRPr lang="en-US" altLang="ja-JP" sz="1400" dirty="0" smtClean="0"/>
          </a:p>
          <a:p>
            <a:r>
              <a:rPr lang="ja-JP" altLang="en-US" sz="1400" dirty="0"/>
              <a:t>「</a:t>
            </a:r>
            <a:r>
              <a:rPr lang="ja-JP" altLang="en-US" sz="1400" dirty="0" smtClean="0"/>
              <a:t>軸ラベル」のテキストが挿入されるので文字を入力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・書式を変えたいときは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＜書式＞タブをクリックして＜選択対象の書式設定＞をクリック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＜文字のオプション＞をクリックして任意の書式にする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・文字列の向きを変えたいときは</a:t>
            </a:r>
            <a:endParaRPr lang="en-US" altLang="ja-JP" sz="1400" dirty="0" smtClean="0"/>
          </a:p>
          <a:p>
            <a:r>
              <a:rPr lang="ja-JP" altLang="en-US" sz="1400" dirty="0"/>
              <a:t>＜書式＞タブをクリックして＜選択対象の書式設定＞をクリック</a:t>
            </a:r>
            <a:endParaRPr lang="en-US" altLang="ja-JP" sz="1400" dirty="0"/>
          </a:p>
          <a:p>
            <a:r>
              <a:rPr lang="ja-JP" altLang="en-US" sz="1400" dirty="0"/>
              <a:t>＜文字のオプション＞をクリック</a:t>
            </a:r>
            <a:r>
              <a:rPr lang="ja-JP" altLang="en-US" sz="1400" dirty="0" smtClean="0"/>
              <a:t>して＜テキストボックス＞　　を選択</a:t>
            </a:r>
            <a:endParaRPr lang="en-US" altLang="ja-JP" sz="1400" dirty="0" smtClean="0"/>
          </a:p>
          <a:p>
            <a:r>
              <a:rPr lang="ja-JP" altLang="en-US" sz="1400" dirty="0" smtClean="0"/>
              <a:t>＜文字列の方向＞をクリックして任意の向きを選択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4558" y="3339607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グラフにタイトルを追加</a:t>
            </a:r>
            <a:endParaRPr kumimoji="1" lang="ja-JP" altLang="en-US" sz="14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86" y="419608"/>
            <a:ext cx="238148" cy="21713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9593" y="627047"/>
            <a:ext cx="342948" cy="21910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8141" y="2549505"/>
            <a:ext cx="252645" cy="24449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5607" y="838200"/>
            <a:ext cx="1833117" cy="2159255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>
            <a:off x="114300" y="3653343"/>
            <a:ext cx="6752167" cy="310854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　　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＜グラフタイトル＞横の　　　をクリックし、＜グラフの上＞を選択</a:t>
            </a:r>
            <a:endParaRPr lang="en-US" altLang="ja-JP" sz="1400" dirty="0" smtClean="0"/>
          </a:p>
          <a:p>
            <a:r>
              <a:rPr lang="ja-JP" altLang="en-US" sz="1400" dirty="0"/>
              <a:t>「</a:t>
            </a:r>
            <a:r>
              <a:rPr lang="ja-JP" altLang="en-US" sz="1400" dirty="0" smtClean="0"/>
              <a:t>グラフタイトル」のテキストが挿入されるので文字を入力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・書式を変えたいときは</a:t>
            </a:r>
            <a:endParaRPr lang="en-US" altLang="ja-JP" sz="1400" dirty="0" smtClean="0"/>
          </a:p>
          <a:p>
            <a:r>
              <a:rPr lang="ja-JP" altLang="en-US" sz="1400" dirty="0" smtClean="0"/>
              <a:t>＜書式＞タブをクリックして＜選択対象の書式設定＞をクリック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＜文字のオプション＞をクリックして任意の書式にする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・文字列の向きを変えたいときは</a:t>
            </a:r>
            <a:endParaRPr lang="en-US" altLang="ja-JP" sz="1400" dirty="0" smtClean="0"/>
          </a:p>
          <a:p>
            <a:r>
              <a:rPr lang="ja-JP" altLang="en-US" sz="1400" dirty="0"/>
              <a:t>＜書式＞タブをクリックして＜選択対象の書式設定＞をクリック</a:t>
            </a:r>
            <a:endParaRPr lang="en-US" altLang="ja-JP" sz="1400" dirty="0"/>
          </a:p>
          <a:p>
            <a:r>
              <a:rPr lang="ja-JP" altLang="en-US" sz="1400" dirty="0"/>
              <a:t>＜文字のオプション＞をクリック</a:t>
            </a:r>
            <a:r>
              <a:rPr lang="ja-JP" altLang="en-US" sz="1400" dirty="0" smtClean="0"/>
              <a:t>して＜テキストボックス＞　　を選択</a:t>
            </a:r>
            <a:endParaRPr lang="en-US" altLang="ja-JP" sz="1400" dirty="0" smtClean="0"/>
          </a:p>
          <a:p>
            <a:r>
              <a:rPr lang="ja-JP" altLang="en-US" sz="1400" dirty="0" smtClean="0"/>
              <a:t>＜文字列の方向＞をクリックして任意の向きを選択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86" y="3687741"/>
            <a:ext cx="238148" cy="21713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726" y="3912114"/>
            <a:ext cx="342948" cy="21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"/>
    </mc:Choice>
    <mc:Fallback xmlns="">
      <p:transition advTm="6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1"/>
            <a:ext cx="9753600" cy="15578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凡例の表示位置を変更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6752167" cy="95410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　　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＜凡例＞横の　　　をクリックし、任意の位置を選択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986" y="419608"/>
            <a:ext cx="238148" cy="21713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4793" y="652447"/>
            <a:ext cx="342948" cy="219106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8711" y="224254"/>
            <a:ext cx="2266090" cy="1277527"/>
          </a:xfrm>
          <a:prstGeom prst="rect">
            <a:avLst/>
          </a:prstGeom>
        </p:spPr>
      </p:pic>
      <p:sp>
        <p:nvSpPr>
          <p:cNvPr id="19" name="フリーフォーム 18"/>
          <p:cNvSpPr/>
          <p:nvPr/>
        </p:nvSpPr>
        <p:spPr>
          <a:xfrm>
            <a:off x="4461932" y="313267"/>
            <a:ext cx="2184400" cy="1244600"/>
          </a:xfrm>
          <a:custGeom>
            <a:avLst/>
            <a:gdLst>
              <a:gd name="connsiteX0" fmla="*/ 1015999 w 2184400"/>
              <a:gd name="connsiteY0" fmla="*/ 0 h 1244600"/>
              <a:gd name="connsiteX1" fmla="*/ 2184400 w 2184400"/>
              <a:gd name="connsiteY1" fmla="*/ 0 h 1244600"/>
              <a:gd name="connsiteX2" fmla="*/ 2184400 w 2184400"/>
              <a:gd name="connsiteY2" fmla="*/ 1244600 h 1244600"/>
              <a:gd name="connsiteX3" fmla="*/ 1015999 w 2184400"/>
              <a:gd name="connsiteY3" fmla="*/ 1244600 h 1244600"/>
              <a:gd name="connsiteX4" fmla="*/ 1015999 w 2184400"/>
              <a:gd name="connsiteY4" fmla="*/ 279400 h 1244600"/>
              <a:gd name="connsiteX5" fmla="*/ 0 w 2184400"/>
              <a:gd name="connsiteY5" fmla="*/ 279400 h 1244600"/>
              <a:gd name="connsiteX6" fmla="*/ 0 w 2184400"/>
              <a:gd name="connsiteY6" fmla="*/ 101600 h 1244600"/>
              <a:gd name="connsiteX7" fmla="*/ 1015999 w 2184400"/>
              <a:gd name="connsiteY7" fmla="*/ 101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4400" h="1244600">
                <a:moveTo>
                  <a:pt x="1015999" y="0"/>
                </a:moveTo>
                <a:lnTo>
                  <a:pt x="2184400" y="0"/>
                </a:lnTo>
                <a:lnTo>
                  <a:pt x="2184400" y="1244600"/>
                </a:lnTo>
                <a:lnTo>
                  <a:pt x="1015999" y="1244600"/>
                </a:lnTo>
                <a:lnTo>
                  <a:pt x="1015999" y="279400"/>
                </a:lnTo>
                <a:lnTo>
                  <a:pt x="0" y="279400"/>
                </a:lnTo>
                <a:lnTo>
                  <a:pt x="0" y="101600"/>
                </a:lnTo>
                <a:lnTo>
                  <a:pt x="1015999" y="101600"/>
                </a:lnTo>
                <a:close/>
              </a:path>
            </a:pathLst>
          </a:cu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1684867"/>
            <a:ext cx="9753600" cy="454659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168014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グラフ</a:t>
            </a:r>
            <a:r>
              <a:rPr kumimoji="1" lang="ja-JP" altLang="en-US" sz="2000" dirty="0" smtClean="0"/>
              <a:t>の数値を万単位で表示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14300" y="1993877"/>
            <a:ext cx="6752167" cy="116955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グラフの軸をクリックして＜書式＞タブの＜選択対象の書式設定＞をクリック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＜表示単位＞で単位を指定</a:t>
            </a:r>
            <a:endParaRPr lang="en-US" altLang="ja-JP" sz="1400" dirty="0" smtClean="0"/>
          </a:p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単位は百から兆まで選択可能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4133" y="1981200"/>
            <a:ext cx="2055302" cy="4040609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6858000" y="2319867"/>
            <a:ext cx="347133" cy="321733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7" name="フリーフォーム 26"/>
          <p:cNvSpPr/>
          <p:nvPr/>
        </p:nvSpPr>
        <p:spPr>
          <a:xfrm>
            <a:off x="6265334" y="4538133"/>
            <a:ext cx="1803399" cy="1439334"/>
          </a:xfrm>
          <a:custGeom>
            <a:avLst/>
            <a:gdLst>
              <a:gd name="connsiteX0" fmla="*/ 1083733 w 1803399"/>
              <a:gd name="connsiteY0" fmla="*/ 0 h 1439334"/>
              <a:gd name="connsiteX1" fmla="*/ 1803399 w 1803399"/>
              <a:gd name="connsiteY1" fmla="*/ 0 h 1439334"/>
              <a:gd name="connsiteX2" fmla="*/ 1803399 w 1803399"/>
              <a:gd name="connsiteY2" fmla="*/ 1439334 h 1439334"/>
              <a:gd name="connsiteX3" fmla="*/ 1083733 w 1803399"/>
              <a:gd name="connsiteY3" fmla="*/ 1439334 h 1439334"/>
              <a:gd name="connsiteX4" fmla="*/ 1083733 w 1803399"/>
              <a:gd name="connsiteY4" fmla="*/ 364067 h 1439334"/>
              <a:gd name="connsiteX5" fmla="*/ 0 w 1803399"/>
              <a:gd name="connsiteY5" fmla="*/ 364067 h 1439334"/>
              <a:gd name="connsiteX6" fmla="*/ 0 w 1803399"/>
              <a:gd name="connsiteY6" fmla="*/ 42334 h 1439334"/>
              <a:gd name="connsiteX7" fmla="*/ 1083733 w 1803399"/>
              <a:gd name="connsiteY7" fmla="*/ 42334 h 143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3399" h="1439334">
                <a:moveTo>
                  <a:pt x="1083733" y="0"/>
                </a:moveTo>
                <a:lnTo>
                  <a:pt x="1803399" y="0"/>
                </a:lnTo>
                <a:lnTo>
                  <a:pt x="1803399" y="1439334"/>
                </a:lnTo>
                <a:lnTo>
                  <a:pt x="1083733" y="1439334"/>
                </a:lnTo>
                <a:lnTo>
                  <a:pt x="1083733" y="364067"/>
                </a:lnTo>
                <a:lnTo>
                  <a:pt x="0" y="364067"/>
                </a:lnTo>
                <a:lnTo>
                  <a:pt x="0" y="42334"/>
                </a:lnTo>
                <a:lnTo>
                  <a:pt x="1083733" y="42334"/>
                </a:lnTo>
                <a:close/>
              </a:path>
            </a:pathLst>
          </a:cu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79399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36"/>
    </mc:Choice>
    <mc:Fallback xmlns="">
      <p:transition advTm="536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301413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グラフのオブジェクトを正確に選択する</a:t>
            </a:r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14300" y="385210"/>
            <a:ext cx="6752167" cy="95410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グラフをクリックして＜書式＞タブをクリック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＜現在の選択範囲＞の▼をクリックし、任意のオブジェクトを選択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3149600"/>
            <a:ext cx="9753600" cy="30818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325494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グラフにもとデータの数値を表示する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14300" y="3611011"/>
            <a:ext cx="6752167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　　＞をクリック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＜データラベル＞横の　　　をクリックして任意の位置を選択</a:t>
            </a:r>
            <a:endParaRPr lang="en-US" altLang="ja-JP" sz="1400" dirty="0" smtClean="0"/>
          </a:p>
          <a:p>
            <a:endParaRPr lang="en-US" altLang="ja-JP" sz="1400" dirty="0" smtClean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0542" y="287867"/>
            <a:ext cx="1197261" cy="2147043"/>
          </a:xfrm>
          <a:prstGeom prst="rect">
            <a:avLst/>
          </a:prstGeom>
        </p:spPr>
      </p:pic>
      <p:sp>
        <p:nvSpPr>
          <p:cNvPr id="25" name="フリーフォーム 24"/>
          <p:cNvSpPr/>
          <p:nvPr/>
        </p:nvSpPr>
        <p:spPr>
          <a:xfrm>
            <a:off x="5359400" y="584201"/>
            <a:ext cx="1117600" cy="1845732"/>
          </a:xfrm>
          <a:custGeom>
            <a:avLst/>
            <a:gdLst>
              <a:gd name="connsiteX0" fmla="*/ 956733 w 1117600"/>
              <a:gd name="connsiteY0" fmla="*/ 0 h 1845732"/>
              <a:gd name="connsiteX1" fmla="*/ 1109133 w 1117600"/>
              <a:gd name="connsiteY1" fmla="*/ 0 h 1845732"/>
              <a:gd name="connsiteX2" fmla="*/ 1109133 w 1117600"/>
              <a:gd name="connsiteY2" fmla="*/ 169334 h 1845732"/>
              <a:gd name="connsiteX3" fmla="*/ 1117600 w 1117600"/>
              <a:gd name="connsiteY3" fmla="*/ 169334 h 1845732"/>
              <a:gd name="connsiteX4" fmla="*/ 1117600 w 1117600"/>
              <a:gd name="connsiteY4" fmla="*/ 1845732 h 1845732"/>
              <a:gd name="connsiteX5" fmla="*/ 0 w 1117600"/>
              <a:gd name="connsiteY5" fmla="*/ 1845732 h 1845732"/>
              <a:gd name="connsiteX6" fmla="*/ 0 w 1117600"/>
              <a:gd name="connsiteY6" fmla="*/ 169334 h 1845732"/>
              <a:gd name="connsiteX7" fmla="*/ 956733 w 1117600"/>
              <a:gd name="connsiteY7" fmla="*/ 169334 h 184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17600" h="1845732">
                <a:moveTo>
                  <a:pt x="956733" y="0"/>
                </a:moveTo>
                <a:lnTo>
                  <a:pt x="1109133" y="0"/>
                </a:lnTo>
                <a:lnTo>
                  <a:pt x="1109133" y="169334"/>
                </a:lnTo>
                <a:lnTo>
                  <a:pt x="1117600" y="169334"/>
                </a:lnTo>
                <a:lnTo>
                  <a:pt x="1117600" y="1845732"/>
                </a:lnTo>
                <a:lnTo>
                  <a:pt x="0" y="1845732"/>
                </a:lnTo>
                <a:lnTo>
                  <a:pt x="0" y="169334"/>
                </a:lnTo>
                <a:lnTo>
                  <a:pt x="956733" y="169334"/>
                </a:lnTo>
                <a:close/>
              </a:path>
            </a:pathLst>
          </a:cu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/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5920" y="3645409"/>
            <a:ext cx="238148" cy="217135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3912" y="3336222"/>
            <a:ext cx="2215675" cy="1955445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60527" y="3861314"/>
            <a:ext cx="342948" cy="219106"/>
          </a:xfrm>
          <a:prstGeom prst="rect">
            <a:avLst/>
          </a:prstGeom>
        </p:spPr>
      </p:pic>
      <p:sp>
        <p:nvSpPr>
          <p:cNvPr id="29" name="フリーフォーム 28"/>
          <p:cNvSpPr/>
          <p:nvPr/>
        </p:nvSpPr>
        <p:spPr>
          <a:xfrm>
            <a:off x="5384799" y="3886201"/>
            <a:ext cx="2184400" cy="1422399"/>
          </a:xfrm>
          <a:custGeom>
            <a:avLst/>
            <a:gdLst>
              <a:gd name="connsiteX0" fmla="*/ 1015999 w 2184400"/>
              <a:gd name="connsiteY0" fmla="*/ 0 h 1244600"/>
              <a:gd name="connsiteX1" fmla="*/ 2184400 w 2184400"/>
              <a:gd name="connsiteY1" fmla="*/ 0 h 1244600"/>
              <a:gd name="connsiteX2" fmla="*/ 2184400 w 2184400"/>
              <a:gd name="connsiteY2" fmla="*/ 1244600 h 1244600"/>
              <a:gd name="connsiteX3" fmla="*/ 1015999 w 2184400"/>
              <a:gd name="connsiteY3" fmla="*/ 1244600 h 1244600"/>
              <a:gd name="connsiteX4" fmla="*/ 1015999 w 2184400"/>
              <a:gd name="connsiteY4" fmla="*/ 279400 h 1244600"/>
              <a:gd name="connsiteX5" fmla="*/ 0 w 2184400"/>
              <a:gd name="connsiteY5" fmla="*/ 279400 h 1244600"/>
              <a:gd name="connsiteX6" fmla="*/ 0 w 2184400"/>
              <a:gd name="connsiteY6" fmla="*/ 101600 h 1244600"/>
              <a:gd name="connsiteX7" fmla="*/ 1015999 w 2184400"/>
              <a:gd name="connsiteY7" fmla="*/ 101600 h 124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84400" h="1244600">
                <a:moveTo>
                  <a:pt x="1015999" y="0"/>
                </a:moveTo>
                <a:lnTo>
                  <a:pt x="2184400" y="0"/>
                </a:lnTo>
                <a:lnTo>
                  <a:pt x="2184400" y="1244600"/>
                </a:lnTo>
                <a:lnTo>
                  <a:pt x="1015999" y="1244600"/>
                </a:lnTo>
                <a:lnTo>
                  <a:pt x="1015999" y="279400"/>
                </a:lnTo>
                <a:lnTo>
                  <a:pt x="0" y="279400"/>
                </a:lnTo>
                <a:lnTo>
                  <a:pt x="0" y="101600"/>
                </a:lnTo>
                <a:lnTo>
                  <a:pt x="1015999" y="101600"/>
                </a:lnTo>
                <a:close/>
              </a:path>
            </a:pathLst>
          </a:cu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63971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88"/>
    </mc:Choice>
    <mc:Fallback xmlns="">
      <p:transition advTm="688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301413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グラフの目盛線の間隔を調節する</a:t>
            </a: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3149600"/>
            <a:ext cx="9753600" cy="30818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325494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棒グラフどうしの間隔を調節する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39701" y="3611011"/>
            <a:ext cx="6752167" cy="138499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棒グラフの要素をクリックする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＜書式＞タブをクリックして＜選択対象の書式設定＞をクリック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＜要素の間隔＞で任意の間隔を調節</a:t>
            </a:r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14300" y="427539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/>
              <a:t>軸</a:t>
            </a:r>
            <a:r>
              <a:rPr lang="ja-JP" altLang="en-US" sz="1400" dirty="0" smtClean="0"/>
              <a:t>をクリックして＜書式＞タブをクリック</a:t>
            </a:r>
            <a:endParaRPr lang="en-US" altLang="ja-JP" sz="1400" dirty="0" smtClean="0"/>
          </a:p>
          <a:p>
            <a:r>
              <a:rPr lang="ja-JP" altLang="en-US" sz="1400" dirty="0" smtClean="0"/>
              <a:t>＜選択対象の書式設定＞をクリックして目盛間隔を調節する</a:t>
            </a:r>
            <a:endParaRPr lang="en-US" altLang="ja-JP" sz="1400" dirty="0" smtClean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5449" y="237068"/>
            <a:ext cx="1508567" cy="2771658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6121400" y="541867"/>
            <a:ext cx="203200" cy="245533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30" name="正方形/長方形 29"/>
          <p:cNvSpPr/>
          <p:nvPr/>
        </p:nvSpPr>
        <p:spPr>
          <a:xfrm>
            <a:off x="5672667" y="1244602"/>
            <a:ext cx="1261534" cy="42333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9623" y="3466012"/>
            <a:ext cx="2222133" cy="2333898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573486" y="5103223"/>
            <a:ext cx="2055223" cy="278674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67423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82"/>
    </mc:Choice>
    <mc:Fallback xmlns="">
      <p:transition advTm="58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457" y="3457575"/>
            <a:ext cx="1974279" cy="270549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8254" y="165463"/>
            <a:ext cx="2264228" cy="2778034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301413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5" y="71476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棒グラフを１本だけ輝かせて目立たせる</a:t>
            </a: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3149600"/>
            <a:ext cx="9753600" cy="30818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325494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絵グラフを作成する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39701" y="3611011"/>
            <a:ext cx="6752167" cy="203132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データ要素を選択して＜書式＞タブの＜選択対象の書式設定＞をクリック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＜データ系列の書式設定＞作業ウィンドウを表示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＜塗りつぶし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図またはテクスチャ</a:t>
            </a:r>
            <a:r>
              <a:rPr lang="en-US" altLang="ja-JP" sz="1400" dirty="0" smtClean="0"/>
              <a:t>)</a:t>
            </a:r>
            <a:r>
              <a:rPr lang="ja-JP" altLang="en-US" sz="1400" dirty="0" smtClean="0"/>
              <a:t>＞をクリックし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＜図の挿入元＞の＜ファイル＞をクリックして画像を選択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＜積み重ね＞をクリックしてオンにする</a:t>
            </a:r>
            <a:endParaRPr lang="en-US" altLang="ja-JP" sz="14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14300" y="427539"/>
            <a:ext cx="6752167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データ要素を選択して＜書式＞タブをクリック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＜図形の効果＞をクリックして＜光彩＞で任意の効果を選択</a:t>
            </a:r>
            <a:endParaRPr lang="en-US" altLang="ja-JP" sz="1400" dirty="0" smtClean="0"/>
          </a:p>
        </p:txBody>
      </p:sp>
      <p:graphicFrame>
        <p:nvGraphicFramePr>
          <p:cNvPr id="11" name="グラフ 10"/>
          <p:cNvGraphicFramePr/>
          <p:nvPr>
            <p:extLst/>
          </p:nvPr>
        </p:nvGraphicFramePr>
        <p:xfrm>
          <a:off x="7734300" y="3228976"/>
          <a:ext cx="2619375" cy="194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5163457" y="576701"/>
            <a:ext cx="514532" cy="154819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18" name="フリーフォーム 17"/>
          <p:cNvSpPr/>
          <p:nvPr/>
        </p:nvSpPr>
        <p:spPr>
          <a:xfrm>
            <a:off x="5167568" y="1253310"/>
            <a:ext cx="2252134" cy="1725021"/>
          </a:xfrm>
          <a:custGeom>
            <a:avLst/>
            <a:gdLst>
              <a:gd name="connsiteX0" fmla="*/ 0 w 2252134"/>
              <a:gd name="connsiteY0" fmla="*/ 0 h 1725021"/>
              <a:gd name="connsiteX1" fmla="*/ 1137437 w 2252134"/>
              <a:gd name="connsiteY1" fmla="*/ 0 h 1725021"/>
              <a:gd name="connsiteX2" fmla="*/ 1137437 w 2252134"/>
              <a:gd name="connsiteY2" fmla="*/ 4355 h 1725021"/>
              <a:gd name="connsiteX3" fmla="*/ 2252134 w 2252134"/>
              <a:gd name="connsiteY3" fmla="*/ 4355 h 1725021"/>
              <a:gd name="connsiteX4" fmla="*/ 2252134 w 2252134"/>
              <a:gd name="connsiteY4" fmla="*/ 1725021 h 1725021"/>
              <a:gd name="connsiteX5" fmla="*/ 709750 w 2252134"/>
              <a:gd name="connsiteY5" fmla="*/ 1725021 h 1725021"/>
              <a:gd name="connsiteX6" fmla="*/ 709750 w 2252134"/>
              <a:gd name="connsiteY6" fmla="*/ 227147 h 1725021"/>
              <a:gd name="connsiteX7" fmla="*/ 0 w 2252134"/>
              <a:gd name="connsiteY7" fmla="*/ 227147 h 1725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52134" h="1725021">
                <a:moveTo>
                  <a:pt x="0" y="0"/>
                </a:moveTo>
                <a:lnTo>
                  <a:pt x="1137437" y="0"/>
                </a:lnTo>
                <a:lnTo>
                  <a:pt x="1137437" y="4355"/>
                </a:lnTo>
                <a:lnTo>
                  <a:pt x="2252134" y="4355"/>
                </a:lnTo>
                <a:lnTo>
                  <a:pt x="2252134" y="1725021"/>
                </a:lnTo>
                <a:lnTo>
                  <a:pt x="709750" y="1725021"/>
                </a:lnTo>
                <a:lnTo>
                  <a:pt x="709750" y="227147"/>
                </a:lnTo>
                <a:lnTo>
                  <a:pt x="0" y="227147"/>
                </a:lnTo>
                <a:close/>
              </a:path>
            </a:pathLst>
          </a:cu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0" name="正方形/長方形 19"/>
          <p:cNvSpPr/>
          <p:nvPr/>
        </p:nvSpPr>
        <p:spPr>
          <a:xfrm>
            <a:off x="5878287" y="3788773"/>
            <a:ext cx="179614" cy="20220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5925912" y="4465048"/>
            <a:ext cx="913038" cy="135527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5" name="正方形/長方形 24"/>
          <p:cNvSpPr/>
          <p:nvPr/>
        </p:nvSpPr>
        <p:spPr>
          <a:xfrm>
            <a:off x="5983062" y="5141323"/>
            <a:ext cx="465363" cy="18315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6" name="正方形/長方形 25"/>
          <p:cNvSpPr/>
          <p:nvPr/>
        </p:nvSpPr>
        <p:spPr>
          <a:xfrm>
            <a:off x="6011638" y="5703298"/>
            <a:ext cx="455838" cy="135527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3121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64"/>
    </mc:Choice>
    <mc:Fallback xmlns="">
      <p:transition advTm="66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510" y="228600"/>
            <a:ext cx="1663321" cy="2786367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301413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4" y="71476"/>
            <a:ext cx="5895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折れ線グラフのマーカーと項目名を線で結びつける</a:t>
            </a: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3149600"/>
            <a:ext cx="9753600" cy="30818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3254943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ローソク足を表示する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39701" y="3611011"/>
            <a:ext cx="6752167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グラフをクリックして＜グラフ要素＞　　　をクリックして＜ローソク＞をクリック</a:t>
            </a:r>
            <a:endParaRPr lang="en-US" altLang="ja-JP" sz="1400" dirty="0" smtClean="0"/>
          </a:p>
          <a:p>
            <a:endParaRPr lang="en-US" altLang="ja-JP" sz="14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14300" y="427539"/>
            <a:ext cx="6752167" cy="7386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グラフをクリックして＜デザイン＞タブをクリック</a:t>
            </a:r>
            <a:endParaRPr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＜グラフ要素を追加＞をクリックして＜線＞から＜降下線＞をクリック</a:t>
            </a:r>
            <a:endParaRPr lang="en-US" altLang="ja-JP" sz="1400" dirty="0" smtClean="0"/>
          </a:p>
        </p:txBody>
      </p:sp>
      <p:sp>
        <p:nvSpPr>
          <p:cNvPr id="20" name="正方形/長方形 19"/>
          <p:cNvSpPr/>
          <p:nvPr/>
        </p:nvSpPr>
        <p:spPr>
          <a:xfrm>
            <a:off x="5830661" y="559798"/>
            <a:ext cx="408213" cy="41175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graphicFrame>
        <p:nvGraphicFramePr>
          <p:cNvPr id="9" name="グラフ 8"/>
          <p:cNvGraphicFramePr/>
          <p:nvPr>
            <p:extLst/>
          </p:nvPr>
        </p:nvGraphicFramePr>
        <p:xfrm>
          <a:off x="1019175" y="1247775"/>
          <a:ext cx="2606674" cy="1715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正方形/長方形 26"/>
          <p:cNvSpPr/>
          <p:nvPr/>
        </p:nvSpPr>
        <p:spPr>
          <a:xfrm>
            <a:off x="5868761" y="2121898"/>
            <a:ext cx="836839" cy="192677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8" name="正方形/長方形 27"/>
          <p:cNvSpPr/>
          <p:nvPr/>
        </p:nvSpPr>
        <p:spPr>
          <a:xfrm>
            <a:off x="6726011" y="2445748"/>
            <a:ext cx="741589" cy="278402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8432" y="3652818"/>
            <a:ext cx="247685" cy="2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9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89"/>
    </mc:Choice>
    <mc:Fallback xmlns="">
      <p:transition advTm="28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6675" y="76200"/>
            <a:ext cx="9753600" cy="26574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624" y="71476"/>
            <a:ext cx="5895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円</a:t>
            </a:r>
            <a:r>
              <a:rPr kumimoji="1" lang="ja-JP" altLang="en-US" sz="2000" dirty="0" smtClean="0"/>
              <a:t>グラフの一部分だけを切り離して表示する</a:t>
            </a: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66675" y="2797174"/>
            <a:ext cx="9753600" cy="360362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625" y="2902518"/>
            <a:ext cx="561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円</a:t>
            </a:r>
            <a:r>
              <a:rPr kumimoji="1" lang="ja-JP" altLang="en-US" sz="2000" dirty="0" smtClean="0"/>
              <a:t>グラフにパーセンテージを表示する</a:t>
            </a:r>
            <a:endParaRPr kumimoji="1" lang="ja-JP" altLang="en-US" sz="14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39701" y="3258586"/>
            <a:ext cx="6752167" cy="116955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グラフをクリックして＜グラフ要素＞　　　をクリック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＜データラベル＞横の　　をクリックして＜その他のオプション＞をクリック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＜データラベルの書式設定＞ダイアログボックスでパーセンテージをオンする</a:t>
            </a:r>
            <a:endParaRPr lang="en-US" altLang="ja-JP" sz="14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14300" y="427539"/>
            <a:ext cx="6752167" cy="30777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データ要素を選択してドラッグ</a:t>
            </a:r>
            <a:endParaRPr lang="en-US" altLang="ja-JP" sz="1400" dirty="0" smtClean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8432" y="3300393"/>
            <a:ext cx="247685" cy="276264"/>
          </a:xfrm>
          <a:prstGeom prst="rect">
            <a:avLst/>
          </a:prstGeom>
        </p:spPr>
      </p:pic>
      <p:graphicFrame>
        <p:nvGraphicFramePr>
          <p:cNvPr id="6" name="グラフ 5"/>
          <p:cNvGraphicFramePr/>
          <p:nvPr>
            <p:extLst/>
          </p:nvPr>
        </p:nvGraphicFramePr>
        <p:xfrm>
          <a:off x="5210176" y="171450"/>
          <a:ext cx="3959224" cy="2639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グラフ 18"/>
          <p:cNvGraphicFramePr/>
          <p:nvPr>
            <p:extLst/>
          </p:nvPr>
        </p:nvGraphicFramePr>
        <p:xfrm>
          <a:off x="6448426" y="3038475"/>
          <a:ext cx="3959224" cy="2639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9271" y="4610100"/>
            <a:ext cx="2105059" cy="149081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4038" y="3757601"/>
            <a:ext cx="171474" cy="16194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44651" y="4581525"/>
            <a:ext cx="1730985" cy="158115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3657600" y="4867275"/>
            <a:ext cx="171450" cy="161925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  <p:sp>
        <p:nvSpPr>
          <p:cNvPr id="24" name="正方形/長方形 23"/>
          <p:cNvSpPr/>
          <p:nvPr/>
        </p:nvSpPr>
        <p:spPr>
          <a:xfrm>
            <a:off x="3267075" y="5600701"/>
            <a:ext cx="476250" cy="133350"/>
          </a:xfrm>
          <a:prstGeom prst="rect">
            <a:avLst/>
          </a:prstGeom>
          <a:noFill/>
          <a:ln w="19050">
            <a:solidFill>
              <a:srgbClr val="9966FF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kumimoji="1" lang="ja-JP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37315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53"/>
    </mc:Choice>
    <mc:Fallback xmlns="">
      <p:transition advTm="35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しずく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側に影付き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9966FF"/>
          </a:solidFill>
        </a:ln>
      </a:spPr>
      <a:bodyPr wrap="square" rtlCol="0" anchor="ctr">
        <a:spAutoFit/>
      </a:bodyPr>
      <a:lstStyle>
        <a:defPPr algn="ctr">
          <a:defRPr kumimoji="1" sz="14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edou.potx" id="{B2CABF62-A014-4DF0-B29A-29CF278BA9E0}" vid="{2F105F54-71C7-44AA-82B9-87B9800CA981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黄">
    <a:dk1>
      <a:sysClr val="windowText" lastClr="000000"/>
    </a:dk1>
    <a:lt1>
      <a:sysClr val="window" lastClr="FFFFFF"/>
    </a:lt1>
    <a:dk2>
      <a:srgbClr val="39302A"/>
    </a:dk2>
    <a:lt2>
      <a:srgbClr val="E5DEDB"/>
    </a:lt2>
    <a:accent1>
      <a:srgbClr val="FFCA08"/>
    </a:accent1>
    <a:accent2>
      <a:srgbClr val="F8931D"/>
    </a:accent2>
    <a:accent3>
      <a:srgbClr val="CE8D3E"/>
    </a:accent3>
    <a:accent4>
      <a:srgbClr val="EC7016"/>
    </a:accent4>
    <a:accent5>
      <a:srgbClr val="E64823"/>
    </a:accent5>
    <a:accent6>
      <a:srgbClr val="9C6A6A"/>
    </a:accent6>
    <a:hlink>
      <a:srgbClr val="2998E3"/>
    </a:hlink>
    <a:folHlink>
      <a:srgbClr val="7F723D"/>
    </a:folHlink>
  </a:clrScheme>
  <a:fontScheme name="しずく">
    <a:majorFont>
      <a:latin typeface="Tw Cen MT" panose="020B0602020104020603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Tw Cen MT" panose="020B0602020104020603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上側に影付き">
    <a:fillStyleLst>
      <a:solidFill>
        <a:schemeClr val="phClr"/>
      </a:solidFill>
      <a:gradFill rotWithShape="1">
        <a:gsLst>
          <a:gs pos="0">
            <a:schemeClr val="phClr">
              <a:tint val="10000"/>
              <a:satMod val="300000"/>
            </a:schemeClr>
          </a:gs>
          <a:gs pos="34000">
            <a:schemeClr val="phClr">
              <a:tint val="13500"/>
              <a:satMod val="250000"/>
            </a:schemeClr>
          </a:gs>
          <a:gs pos="100000">
            <a:schemeClr val="phClr">
              <a:tint val="60000"/>
              <a:satMod val="200000"/>
            </a:schemeClr>
          </a:gs>
        </a:gsLst>
        <a:path path="circle">
          <a:fillToRect l="50000" t="155000" r="50000" b="-55000"/>
        </a:path>
      </a:gradFill>
      <a:gradFill rotWithShape="1">
        <a:gsLst>
          <a:gs pos="0">
            <a:schemeClr val="phClr">
              <a:tint val="60000"/>
              <a:satMod val="160000"/>
            </a:schemeClr>
          </a:gs>
          <a:gs pos="46000">
            <a:schemeClr val="phClr">
              <a:tint val="86000"/>
              <a:satMod val="160000"/>
            </a:schemeClr>
          </a:gs>
          <a:gs pos="100000">
            <a:schemeClr val="phClr">
              <a:shade val="40000"/>
              <a:satMod val="160000"/>
            </a:schemeClr>
          </a:gs>
        </a:gsLst>
        <a:path path="circle">
          <a:fillToRect l="50000" t="155000" r="50000" b="-55000"/>
        </a:path>
      </a:gradFill>
    </a:fillStyleLst>
    <a:lnStyleLst>
      <a:ln w="9525" cap="flat" cmpd="sng" algn="ctr">
        <a:solidFill>
          <a:schemeClr val="phClr">
            <a:satMod val="12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147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38100" dir="14700000" algn="t" rotWithShape="0">
            <a:srgbClr val="000000">
              <a:alpha val="60000"/>
            </a:srgbClr>
          </a:outerShdw>
        </a:effectLst>
      </a:effectStyle>
      <a:effectStyle>
        <a:effectLst>
          <a:outerShdw blurRad="53975" dist="41275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3600000"/>
          </a:lightRig>
        </a:scene3d>
        <a:sp3d prstMaterial="plastic">
          <a:bevelT w="127000" h="38200" prst="relaxedInse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88000"/>
            </a:schemeClr>
          </a:gs>
        </a:gsLst>
        <a:lin ang="5400000" scaled="0"/>
      </a:gradFill>
      <a:gradFill rotWithShape="1">
        <a:gsLst>
          <a:gs pos="0">
            <a:schemeClr val="phClr">
              <a:tint val="84000"/>
              <a:shade val="100000"/>
              <a:hueMod val="130000"/>
              <a:satMod val="150000"/>
              <a:lumMod val="112000"/>
            </a:schemeClr>
          </a:gs>
          <a:gs pos="100000">
            <a:schemeClr val="phClr">
              <a:shade val="92000"/>
              <a:satMod val="140000"/>
              <a:lumMod val="11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0</TotalTime>
  <Words>865</Words>
  <Application>Microsoft Office PowerPoint</Application>
  <PresentationFormat>A4 210 x 297 mm</PresentationFormat>
  <Paragraphs>139</Paragraphs>
  <Slides>10</Slides>
  <Notes>10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  <vt:variant>
        <vt:lpstr>目的別スライド ショー</vt:lpstr>
      </vt:variant>
      <vt:variant>
        <vt:i4>1</vt:i4>
      </vt:variant>
    </vt:vector>
  </HeadingPairs>
  <TitlesOfParts>
    <vt:vector size="18" baseType="lpstr">
      <vt:lpstr>ＭＳ Ｐゴシック</vt:lpstr>
      <vt:lpstr>Tw Cen MT</vt:lpstr>
      <vt:lpstr>Arial</vt:lpstr>
      <vt:lpstr>Calibri</vt:lpstr>
      <vt:lpstr>Calibri Light</vt:lpstr>
      <vt:lpstr>しずく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プレゼン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2020-05-08T23:07:48Z</dcterms:created>
  <dcterms:modified xsi:type="dcterms:W3CDTF">2020-05-09T20:38:47Z</dcterms:modified>
  <cp:contentStatus/>
</cp:coreProperties>
</file>