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6" r:id="rId1"/>
  </p:sldMasterIdLst>
  <p:notesMasterIdLst>
    <p:notesMasterId r:id="rId20"/>
  </p:notesMasterIdLst>
  <p:sldIdLst>
    <p:sldId id="263" r:id="rId2"/>
    <p:sldId id="265" r:id="rId3"/>
    <p:sldId id="264" r:id="rId4"/>
    <p:sldId id="266" r:id="rId5"/>
    <p:sldId id="267" r:id="rId6"/>
    <p:sldId id="268" r:id="rId7"/>
    <p:sldId id="269" r:id="rId8"/>
    <p:sldId id="270" r:id="rId9"/>
    <p:sldId id="271" r:id="rId10"/>
    <p:sldId id="272" r:id="rId11"/>
    <p:sldId id="280" r:id="rId12"/>
    <p:sldId id="273" r:id="rId13"/>
    <p:sldId id="274" r:id="rId14"/>
    <p:sldId id="275" r:id="rId15"/>
    <p:sldId id="276" r:id="rId16"/>
    <p:sldId id="277" r:id="rId17"/>
    <p:sldId id="278" r:id="rId18"/>
    <p:sldId id="279" r:id="rId19"/>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424" autoAdjust="0"/>
  </p:normalViewPr>
  <p:slideViewPr>
    <p:cSldViewPr snapToGrid="0" showGuides="1">
      <p:cViewPr varScale="1">
        <p:scale>
          <a:sx n="113" d="100"/>
          <a:sy n="113" d="100"/>
        </p:scale>
        <p:origin x="1182" y="8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5C7A85-071A-4019-8158-CE3AEF2ACE2A}" type="datetimeFigureOut">
              <a:rPr kumimoji="1" lang="ja-JP" altLang="en-US" smtClean="0"/>
              <a:t>2020/8/28</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CAFAE-610A-4CF4-AC8C-AB5FD0D7C095}" type="slidenum">
              <a:rPr kumimoji="1" lang="ja-JP" altLang="en-US" smtClean="0"/>
              <a:t>‹#›</a:t>
            </a:fld>
            <a:endParaRPr kumimoji="1" lang="ja-JP" altLang="en-US"/>
          </a:p>
        </p:txBody>
      </p:sp>
    </p:spTree>
    <p:extLst>
      <p:ext uri="{BB962C8B-B14F-4D97-AF65-F5344CB8AC3E}">
        <p14:creationId xmlns:p14="http://schemas.microsoft.com/office/powerpoint/2010/main" val="17394650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cap="none" baseline="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dirty="0"/>
          </a:p>
        </p:txBody>
      </p:sp>
      <p:sp>
        <p:nvSpPr>
          <p:cNvPr id="7" name="フッター プレースホルダー 6"/>
          <p:cNvSpPr>
            <a:spLocks noGrp="1"/>
          </p:cNvSpPr>
          <p:nvPr>
            <p:ph type="ftr" sz="quarter" idx="10"/>
          </p:nvPr>
        </p:nvSpPr>
        <p:spPr/>
        <p:txBody>
          <a:bodyPr/>
          <a:lstStyle/>
          <a:p>
            <a:r>
              <a:rPr lang="en-US" altLang="ja-JP" smtClean="0"/>
              <a:t>https://coredou.com/</a:t>
            </a:r>
            <a:endParaRPr lang="en-US" altLang="ja-JP" dirty="0"/>
          </a:p>
        </p:txBody>
      </p:sp>
      <p:sp>
        <p:nvSpPr>
          <p:cNvPr id="8" name="スライド番号プレースホルダー 7"/>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81316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cap="none" baseline="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cap="none" baseline="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cap="none" baseline="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8" name="フッター プレースホルダー 7"/>
          <p:cNvSpPr>
            <a:spLocks noGrp="1"/>
          </p:cNvSpPr>
          <p:nvPr>
            <p:ph type="ftr" sz="quarter" idx="10"/>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439195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cap="none" baseline="0"/>
            </a:lvl1p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lvl1pPr>
              <a:defRPr cap="none" baseline="0"/>
            </a:lvl1pPr>
            <a:lvl2pPr>
              <a:defRPr cap="none" baseline="0"/>
            </a:lvl2pPr>
            <a:lvl3pPr>
              <a:defRPr cap="none" baseline="0"/>
            </a:lvl3pPr>
            <a:lvl4pPr>
              <a:defRPr cap="none" baseline="0"/>
            </a:lvl4pPr>
            <a:lvl5pPr>
              <a:defRPr cap="none" baseline="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フッター プレースホルダー 6"/>
          <p:cNvSpPr>
            <a:spLocks noGrp="1"/>
          </p:cNvSpPr>
          <p:nvPr>
            <p:ph type="ftr" sz="quarter" idx="10"/>
          </p:nvPr>
        </p:nvSpPr>
        <p:spPr/>
        <p:txBody>
          <a:bodyPr/>
          <a:lstStyle/>
          <a:p>
            <a:r>
              <a:rPr lang="en-US" altLang="ja-JP" smtClean="0"/>
              <a:t>https://coredou.com/</a:t>
            </a:r>
            <a:endParaRPr lang="en-US" altLang="ja-JP" dirty="0"/>
          </a:p>
        </p:txBody>
      </p:sp>
      <p:sp>
        <p:nvSpPr>
          <p:cNvPr id="8" name="スライド番号プレースホルダー 7"/>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92877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lvl1pPr>
              <a:defRPr cap="none" baseline="0"/>
            </a:lvl1p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lvl1pPr>
              <a:defRPr cap="none" baseline="0"/>
            </a:lvl1pPr>
            <a:lvl2pPr>
              <a:defRPr cap="none" baseline="0"/>
            </a:lvl2pPr>
            <a:lvl3pPr>
              <a:defRPr cap="none" baseline="0"/>
            </a:lvl3pPr>
            <a:lvl4pPr>
              <a:defRPr cap="none" baseline="0"/>
            </a:lvl4pPr>
            <a:lvl5pPr>
              <a:defRPr cap="none" baseline="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フッター プレースホルダー 6"/>
          <p:cNvSpPr>
            <a:spLocks noGrp="1"/>
          </p:cNvSpPr>
          <p:nvPr>
            <p:ph type="ftr" sz="quarter" idx="10"/>
          </p:nvPr>
        </p:nvSpPr>
        <p:spPr/>
        <p:txBody>
          <a:bodyPr/>
          <a:lstStyle/>
          <a:p>
            <a:r>
              <a:rPr lang="en-US" altLang="ja-JP" smtClean="0"/>
              <a:t>https://coredou.com/</a:t>
            </a:r>
            <a:endParaRPr lang="en-US" altLang="ja-JP" dirty="0"/>
          </a:p>
        </p:txBody>
      </p:sp>
      <p:sp>
        <p:nvSpPr>
          <p:cNvPr id="8" name="スライド番号プレースホルダー 7"/>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31790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 name="Title 1"/>
          <p:cNvSpPr>
            <a:spLocks noGrp="1"/>
          </p:cNvSpPr>
          <p:nvPr>
            <p:ph type="title"/>
          </p:nvPr>
        </p:nvSpPr>
        <p:spPr>
          <a:xfrm>
            <a:off x="633000" y="0"/>
            <a:ext cx="8640000" cy="720000"/>
          </a:xfrm>
        </p:spPr>
        <p:txBody>
          <a:bodyPr/>
          <a:lstStyle>
            <a:lvl1pPr>
              <a:defRPr cap="none" baseline="0"/>
            </a:lvl1p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742441" y="2367094"/>
            <a:ext cx="8420609"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238974" y="5883277"/>
            <a:ext cx="2228850" cy="365125"/>
          </a:xfrm>
          <a:prstGeom prst="rect">
            <a:avLst/>
          </a:prstGeom>
        </p:spPr>
        <p:txBody>
          <a:bodyPr/>
          <a:lstStyle/>
          <a:p>
            <a:fld id="{25F3E13C-A920-4836-B5B2-B5FB915946E5}" type="datetime1">
              <a:rPr lang="en-US" altLang="ja-JP" smtClean="0"/>
              <a:t>8/28/2020</a:t>
            </a:fld>
            <a:endParaRPr lang="en-US" dirty="0"/>
          </a:p>
        </p:txBody>
      </p:sp>
      <p:sp>
        <p:nvSpPr>
          <p:cNvPr id="5" name="Footer Placeholder 4"/>
          <p:cNvSpPr>
            <a:spLocks noGrp="1"/>
          </p:cNvSpPr>
          <p:nvPr>
            <p:ph type="ftr" sz="quarter" idx="11"/>
          </p:nvPr>
        </p:nvSpPr>
        <p:spPr>
          <a:xfrm>
            <a:off x="0" y="6492875"/>
            <a:ext cx="3170651" cy="365125"/>
          </a:xfrm>
        </p:spPr>
        <p:txBody>
          <a:bodyPr/>
          <a:lstStyle>
            <a:lvl1pPr>
              <a:defRPr sz="2000">
                <a:solidFill>
                  <a:schemeClr val="tx2"/>
                </a:solidFill>
              </a:defRPr>
            </a:lvl1pPr>
          </a:lstStyle>
          <a:p>
            <a:r>
              <a:rPr lang="en-US" dirty="0" smtClean="0"/>
              <a:t>https://coredou.com/</a:t>
            </a:r>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59887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cap="none" baseline="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lvl1pPr>
              <a:defRPr cap="none" baseline="0"/>
            </a:lvl1pPr>
            <a:lvl2pPr>
              <a:defRPr cap="none" baseline="0"/>
            </a:lvl2pPr>
            <a:lvl3pPr>
              <a:defRPr cap="none" baseline="0"/>
            </a:lvl3pPr>
            <a:lvl4pPr>
              <a:defRPr cap="none" baseline="0"/>
            </a:lvl4pPr>
            <a:lvl5pPr>
              <a:defRPr cap="none" baseline="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フッター プレースホルダー 6"/>
          <p:cNvSpPr>
            <a:spLocks noGrp="1"/>
          </p:cNvSpPr>
          <p:nvPr>
            <p:ph type="ftr" sz="quarter" idx="10"/>
          </p:nvPr>
        </p:nvSpPr>
        <p:spPr/>
        <p:txBody>
          <a:bodyPr/>
          <a:lstStyle/>
          <a:p>
            <a:r>
              <a:rPr lang="en-US" altLang="ja-JP" smtClean="0"/>
              <a:t>https://coredou.com/</a:t>
            </a:r>
            <a:endParaRPr lang="en-US" altLang="ja-JP" dirty="0"/>
          </a:p>
        </p:txBody>
      </p:sp>
      <p:sp>
        <p:nvSpPr>
          <p:cNvPr id="8" name="スライド番号プレースホルダー 7"/>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7489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cap="none" baseline="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cap="none" baseline="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7" name="フッター プレースホルダー 6"/>
          <p:cNvSpPr>
            <a:spLocks noGrp="1"/>
          </p:cNvSpPr>
          <p:nvPr>
            <p:ph type="ftr" sz="quarter" idx="10"/>
          </p:nvPr>
        </p:nvSpPr>
        <p:spPr/>
        <p:txBody>
          <a:bodyPr/>
          <a:lstStyle/>
          <a:p>
            <a:r>
              <a:rPr lang="en-US" altLang="ja-JP" smtClean="0"/>
              <a:t>https://coredou.com/</a:t>
            </a:r>
            <a:endParaRPr lang="en-US" altLang="ja-JP" dirty="0"/>
          </a:p>
        </p:txBody>
      </p:sp>
      <p:sp>
        <p:nvSpPr>
          <p:cNvPr id="8" name="スライド番号プレースホルダー 7"/>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93059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cap="none" baseline="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lvl1pPr>
              <a:defRPr cap="none" baseline="0"/>
            </a:lvl1pPr>
            <a:lvl2pPr>
              <a:defRPr cap="none" baseline="0"/>
            </a:lvl2pPr>
            <a:lvl3pPr>
              <a:defRPr cap="none" baseline="0"/>
            </a:lvl3pPr>
            <a:lvl4pPr>
              <a:defRPr cap="none" baseline="0"/>
            </a:lvl4pPr>
            <a:lvl5pPr>
              <a:defRPr cap="none" baseline="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lvl1pPr>
              <a:defRPr cap="none" baseline="0"/>
            </a:lvl1pPr>
            <a:lvl2pPr>
              <a:defRPr cap="none" baseline="0"/>
            </a:lvl2pPr>
            <a:lvl3pPr>
              <a:defRPr cap="none" baseline="0"/>
            </a:lvl3pPr>
            <a:lvl4pPr>
              <a:defRPr cap="none" baseline="0"/>
            </a:lvl4pPr>
            <a:lvl5pPr>
              <a:defRPr cap="none" baseline="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フッター プレースホルダー 7"/>
          <p:cNvSpPr>
            <a:spLocks noGrp="1"/>
          </p:cNvSpPr>
          <p:nvPr>
            <p:ph type="ftr" sz="quarter" idx="10"/>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40483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lvl1pPr>
              <a:defRPr cap="none" baseline="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lvl1pPr>
              <a:defRPr cap="none" baseline="0"/>
            </a:lvl1pPr>
            <a:lvl2pPr>
              <a:defRPr cap="none" baseline="0"/>
            </a:lvl2pPr>
            <a:lvl3pPr>
              <a:defRPr cap="none" baseline="0"/>
            </a:lvl3pPr>
            <a:lvl4pPr>
              <a:defRPr cap="none" baseline="0"/>
            </a:lvl4pPr>
            <a:lvl5pPr>
              <a:defRPr cap="none" baseline="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lvl1pPr>
              <a:defRPr cap="none" baseline="0"/>
            </a:lvl1pPr>
            <a:lvl2pPr>
              <a:defRPr cap="none" baseline="0"/>
            </a:lvl2pPr>
            <a:lvl3pPr>
              <a:defRPr cap="none" baseline="0"/>
            </a:lvl3pPr>
            <a:lvl4pPr>
              <a:defRPr cap="none" baseline="0"/>
            </a:lvl4pPr>
            <a:lvl5pPr>
              <a:defRPr cap="none" baseline="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 name="フッター プレースホルダー 9"/>
          <p:cNvSpPr>
            <a:spLocks noGrp="1"/>
          </p:cNvSpPr>
          <p:nvPr>
            <p:ph type="ftr" sz="quarter" idx="10"/>
          </p:nvPr>
        </p:nvSpPr>
        <p:spPr/>
        <p:txBody>
          <a:bodyPr/>
          <a:lstStyle/>
          <a:p>
            <a:r>
              <a:rPr lang="en-US" altLang="ja-JP" smtClean="0"/>
              <a:t>https://coredou.com/</a:t>
            </a:r>
            <a:endParaRPr lang="en-US" altLang="ja-JP" dirty="0"/>
          </a:p>
        </p:txBody>
      </p:sp>
      <p:sp>
        <p:nvSpPr>
          <p:cNvPr id="11" name="スライド番号プレースホルダー 10"/>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858273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33000" y="-1"/>
            <a:ext cx="8640000" cy="720000"/>
          </a:xfrm>
        </p:spPr>
        <p:txBody>
          <a:bodyPr/>
          <a:lstStyle>
            <a:lvl1pPr>
              <a:defRPr cap="none" baseline="0"/>
            </a:lvl1pPr>
          </a:lstStyle>
          <a:p>
            <a:r>
              <a:rPr kumimoji="1" lang="ja-JP" altLang="en-US" smtClean="0"/>
              <a:t>マスター タイトルの書式設定</a:t>
            </a:r>
            <a:endParaRPr kumimoji="1" lang="ja-JP" altLang="en-US"/>
          </a:p>
        </p:txBody>
      </p:sp>
      <p:sp>
        <p:nvSpPr>
          <p:cNvPr id="6" name="フッター プレースホルダー 5"/>
          <p:cNvSpPr>
            <a:spLocks noGrp="1"/>
          </p:cNvSpPr>
          <p:nvPr>
            <p:ph type="ftr" sz="quarter" idx="10"/>
          </p:nvPr>
        </p:nvSpPr>
        <p:spPr/>
        <p:txBody>
          <a:bodyPr/>
          <a:lstStyle/>
          <a:p>
            <a:r>
              <a:rPr lang="en-US" altLang="ja-JP" smtClean="0"/>
              <a:t>https://coredou.com/</a:t>
            </a:r>
            <a:endParaRPr lang="en-US" altLang="ja-JP" dirty="0"/>
          </a:p>
        </p:txBody>
      </p:sp>
      <p:sp>
        <p:nvSpPr>
          <p:cNvPr id="7" name="スライド番号プレースホルダー 6"/>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382548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0"/>
          </p:nvPr>
        </p:nvSpPr>
        <p:spPr/>
        <p:txBody>
          <a:bodyPr/>
          <a:lstStyle/>
          <a:p>
            <a:r>
              <a:rPr lang="en-US" altLang="ja-JP" smtClean="0"/>
              <a:t>https://coredou.com/</a:t>
            </a:r>
            <a:endParaRPr lang="en-US" altLang="ja-JP" dirty="0"/>
          </a:p>
        </p:txBody>
      </p:sp>
      <p:sp>
        <p:nvSpPr>
          <p:cNvPr id="6" name="スライド番号プレースホルダー 5"/>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771634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cap="none" baseline="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cap="none" baseline="0"/>
            </a:lvl1pPr>
            <a:lvl2pPr>
              <a:defRPr sz="2275" cap="none" baseline="0"/>
            </a:lvl2pPr>
            <a:lvl3pPr>
              <a:defRPr sz="1950" cap="none" baseline="0"/>
            </a:lvl3pPr>
            <a:lvl4pPr>
              <a:defRPr sz="1625" cap="none" baseline="0"/>
            </a:lvl4pPr>
            <a:lvl5pPr>
              <a:defRPr sz="1625" cap="none" baseline="0"/>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cap="none" baseline="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8" name="フッター プレースホルダー 7"/>
          <p:cNvSpPr>
            <a:spLocks noGrp="1"/>
          </p:cNvSpPr>
          <p:nvPr>
            <p:ph type="ftr" sz="quarter" idx="10"/>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1"/>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02172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4">
            <a:alphaModFix/>
            <a:extLst>
              <a:ext uri="{28A0092B-C50C-407E-A947-70E740481C1C}">
                <a14:useLocalDpi xmlns:a14="http://schemas.microsoft.com/office/drawing/2010/main" val="0"/>
              </a:ext>
            </a:extLst>
          </a:blip>
          <a:srcRect/>
          <a:stretch>
            <a:fillRect/>
          </a:stretch>
        </p:blipFill>
        <p:spPr bwMode="auto">
          <a:xfrm>
            <a:off x="1" y="-1"/>
            <a:ext cx="9906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742443" y="618519"/>
            <a:ext cx="8421116"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443" y="2367095"/>
            <a:ext cx="8421117"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Footer Placeholder 4"/>
          <p:cNvSpPr>
            <a:spLocks noGrp="1"/>
          </p:cNvSpPr>
          <p:nvPr>
            <p:ph type="ftr" sz="quarter" idx="3"/>
          </p:nvPr>
        </p:nvSpPr>
        <p:spPr>
          <a:xfrm>
            <a:off x="0" y="6492875"/>
            <a:ext cx="5421720" cy="365125"/>
          </a:xfrm>
          <a:prstGeom prst="rect">
            <a:avLst/>
          </a:prstGeom>
        </p:spPr>
        <p:txBody>
          <a:bodyPr vert="horz" lIns="91440" tIns="45720" rIns="91440" bIns="45720" rtlCol="0" anchor="ctr"/>
          <a:lstStyle>
            <a:lvl1pPr algn="l">
              <a:defRPr sz="1800" b="0">
                <a:solidFill>
                  <a:schemeClr val="tx2"/>
                </a:solidFill>
              </a:defRPr>
            </a:lvl1pPr>
          </a:lstStyle>
          <a:p>
            <a:r>
              <a:rPr lang="en-US" altLang="ja-JP" dirty="0" smtClean="0"/>
              <a:t>https://coredou.com/</a:t>
            </a:r>
            <a:endParaRPr lang="en-US" altLang="ja-JP" dirty="0"/>
          </a:p>
        </p:txBody>
      </p:sp>
      <p:sp>
        <p:nvSpPr>
          <p:cNvPr id="6" name="Slide Number Placeholder 5"/>
          <p:cNvSpPr>
            <a:spLocks noGrp="1"/>
          </p:cNvSpPr>
          <p:nvPr>
            <p:ph type="sldNum" sz="quarter" idx="4"/>
          </p:nvPr>
        </p:nvSpPr>
        <p:spPr>
          <a:xfrm>
            <a:off x="8542636" y="5883277"/>
            <a:ext cx="620924"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a:t>
            </a:fld>
            <a:endParaRPr lang="en-US" dirty="0"/>
          </a:p>
        </p:txBody>
      </p:sp>
      <p:pic>
        <p:nvPicPr>
          <p:cNvPr id="8" name="Picture 6" descr="Droplets-SD-Content-R1d.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Tree>
    <p:extLst>
      <p:ext uri="{BB962C8B-B14F-4D97-AF65-F5344CB8AC3E}">
        <p14:creationId xmlns:p14="http://schemas.microsoft.com/office/powerpoint/2010/main" val="1649289783"/>
      </p:ext>
    </p:extLst>
  </p:cSld>
  <p:clrMap bg1="lt1" tx1="dk1" bg2="lt2" tx2="dk2" accent1="accent1" accent2="accent2" accent3="accent3" accent4="accent4" accent5="accent5" accent6="accent6" hlink="hlink" folHlink="folHlink"/>
  <p:sldLayoutIdLst>
    <p:sldLayoutId id="2147483749" r:id="rId1"/>
    <p:sldLayoutId id="2147483748"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iming>
    <p:tnLst>
      <p:par>
        <p:cTn id="1" dur="indefinite" restart="never" nodeType="tmRoot"/>
      </p:par>
    </p:tnLst>
  </p:timing>
  <p:hf sldNum="0" hd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トヨタ生産方式</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大野耐一著</a:t>
            </a:r>
            <a:endParaRPr kumimoji="1" lang="ja-JP" altLang="en-US" dirty="0"/>
          </a:p>
        </p:txBody>
      </p:sp>
      <p:sp>
        <p:nvSpPr>
          <p:cNvPr id="4" name="フッター プレースホルダー 3"/>
          <p:cNvSpPr>
            <a:spLocks noGrp="1"/>
          </p:cNvSpPr>
          <p:nvPr>
            <p:ph type="ftr" sz="quarter" idx="10"/>
          </p:nvPr>
        </p:nvSpPr>
        <p:spPr/>
        <p:txBody>
          <a:bodyPr/>
          <a:lstStyle/>
          <a:p>
            <a:r>
              <a:rPr lang="en-US" smtClean="0"/>
              <a:t>https://coredou.com/</a:t>
            </a:r>
            <a:endParaRPr lang="en-US" dirty="0"/>
          </a:p>
        </p:txBody>
      </p:sp>
    </p:spTree>
    <p:extLst>
      <p:ext uri="{BB962C8B-B14F-4D97-AF65-F5344CB8AC3E}">
        <p14:creationId xmlns:p14="http://schemas.microsoft.com/office/powerpoint/2010/main" val="3979484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用語集</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正方形/長方形 4"/>
          <p:cNvSpPr/>
          <p:nvPr/>
        </p:nvSpPr>
        <p:spPr>
          <a:xfrm>
            <a:off x="0" y="838361"/>
            <a:ext cx="9906000" cy="4219104"/>
          </a:xfrm>
          <a:prstGeom prst="rect">
            <a:avLst/>
          </a:prstGeom>
          <a:solidFill>
            <a:schemeClr val="bg1"/>
          </a:solidFill>
        </p:spPr>
        <p:txBody>
          <a:bodyPr wrap="square">
            <a:spAutoFit/>
          </a:bodyPr>
          <a:lstStyle/>
          <a:p>
            <a:pPr>
              <a:spcAft>
                <a:spcPts val="500"/>
              </a:spcAft>
            </a:pPr>
            <a:r>
              <a:rPr lang="ja-JP" altLang="en-US" sz="2400" dirty="0" smtClean="0">
                <a:solidFill>
                  <a:srgbClr val="484200"/>
                </a:solidFill>
                <a:latin typeface="Courier New" panose="02070309020205020404" pitchFamily="49" charset="0"/>
              </a:rPr>
              <a:t>トヨタ生産方式 </a:t>
            </a:r>
            <a:endParaRPr lang="en-US" altLang="ja-JP" sz="2400" dirty="0" smtClean="0">
              <a:solidFill>
                <a:srgbClr val="484200"/>
              </a:solidFill>
              <a:latin typeface="Courier New" panose="02070309020205020404" pitchFamily="49" charset="0"/>
            </a:endParaRPr>
          </a:p>
          <a:p>
            <a:pPr>
              <a:spcAft>
                <a:spcPts val="500"/>
              </a:spcAft>
            </a:pPr>
            <a:r>
              <a:rPr lang="ja-JP" altLang="en-US" dirty="0" smtClean="0">
                <a:solidFill>
                  <a:srgbClr val="484200"/>
                </a:solidFill>
                <a:latin typeface="Courier New" panose="02070309020205020404" pitchFamily="49" charset="0"/>
              </a:rPr>
              <a:t>トヨタ</a:t>
            </a:r>
            <a:r>
              <a:rPr lang="ja-JP" altLang="en-US" dirty="0">
                <a:solidFill>
                  <a:srgbClr val="484200"/>
                </a:solidFill>
                <a:latin typeface="Courier New" panose="02070309020205020404" pitchFamily="49" charset="0"/>
              </a:rPr>
              <a:t>生産方式を分解すると、はじめに「トヨタ式のつくり方」がある。生産</a:t>
            </a:r>
            <a:r>
              <a:rPr lang="ja-JP" altLang="en-US" dirty="0" smtClean="0">
                <a:solidFill>
                  <a:srgbClr val="484200"/>
                </a:solidFill>
                <a:latin typeface="Courier New" panose="02070309020205020404" pitchFamily="49" charset="0"/>
              </a:rPr>
              <a:t>現場に</a:t>
            </a:r>
            <a:r>
              <a:rPr lang="ja-JP" altLang="en-US" dirty="0">
                <a:solidFill>
                  <a:srgbClr val="484200"/>
                </a:solidFill>
                <a:latin typeface="Courier New" panose="02070309020205020404" pitchFamily="49" charset="0"/>
              </a:rPr>
              <a:t>流れをつくることである。従来の旋盤は旋盤、フライス盤はフライス盤と</a:t>
            </a:r>
            <a:r>
              <a:rPr lang="ja-JP" altLang="en-US" dirty="0" smtClean="0">
                <a:solidFill>
                  <a:srgbClr val="484200"/>
                </a:solidFill>
                <a:latin typeface="Courier New" panose="02070309020205020404" pitchFamily="49" charset="0"/>
              </a:rPr>
              <a:t>かためて置く</a:t>
            </a:r>
            <a:r>
              <a:rPr lang="ja-JP" altLang="en-US" dirty="0">
                <a:solidFill>
                  <a:srgbClr val="484200"/>
                </a:solidFill>
                <a:latin typeface="Courier New" panose="02070309020205020404" pitchFamily="49" charset="0"/>
              </a:rPr>
              <a:t>のではなく、旋盤、フライス盤、ボール盤といったように工程順に一台、一台</a:t>
            </a:r>
            <a:r>
              <a:rPr lang="ja-JP" altLang="en-US" dirty="0" smtClean="0">
                <a:solidFill>
                  <a:srgbClr val="484200"/>
                </a:solidFill>
                <a:latin typeface="Courier New" panose="02070309020205020404" pitchFamily="49" charset="0"/>
              </a:rPr>
              <a:t>並べて</a:t>
            </a:r>
            <a:r>
              <a:rPr lang="ja-JP" altLang="en-US" dirty="0">
                <a:solidFill>
                  <a:srgbClr val="484200"/>
                </a:solidFill>
                <a:latin typeface="Courier New" panose="02070309020205020404" pitchFamily="49" charset="0"/>
              </a:rPr>
              <a:t>配置する</a:t>
            </a:r>
            <a:r>
              <a:rPr lang="ja-JP" altLang="en-US" dirty="0" smtClean="0">
                <a:solidFill>
                  <a:srgbClr val="484200"/>
                </a:solidFill>
                <a:latin typeface="Courier New" panose="02070309020205020404" pitchFamily="49" charset="0"/>
              </a:rPr>
              <a:t>。それ</a:t>
            </a:r>
            <a:r>
              <a:rPr lang="ja-JP" altLang="en-US" dirty="0">
                <a:solidFill>
                  <a:srgbClr val="484200"/>
                </a:solidFill>
                <a:latin typeface="Courier New" panose="02070309020205020404" pitchFamily="49" charset="0"/>
              </a:rPr>
              <a:t>にそって従来の一人一台持ちから「多数台持ち」、正確には「</a:t>
            </a:r>
            <a:r>
              <a:rPr lang="ja-JP" altLang="en-US" dirty="0" smtClean="0">
                <a:solidFill>
                  <a:srgbClr val="484200"/>
                </a:solidFill>
                <a:latin typeface="Courier New" panose="02070309020205020404" pitchFamily="49" charset="0"/>
              </a:rPr>
              <a:t>多工程</a:t>
            </a:r>
            <a:r>
              <a:rPr lang="ja-JP" altLang="en-US" dirty="0">
                <a:solidFill>
                  <a:srgbClr val="484200"/>
                </a:solidFill>
                <a:latin typeface="Courier New" panose="02070309020205020404" pitchFamily="49" charset="0"/>
              </a:rPr>
              <a:t>持ち」へ移行し生産性を向上させた。もう一つは「トヨタ式のつくり方」にのっ とった「ジャスト・イン・タイム」生産をするための運用手段としての「かんばん」 方式である。必要な品物を、必要なときに、必要な量だけ手に入れるために、「</a:t>
            </a:r>
            <a:r>
              <a:rPr lang="ja-JP" altLang="en-US" dirty="0" smtClean="0">
                <a:solidFill>
                  <a:srgbClr val="484200"/>
                </a:solidFill>
                <a:latin typeface="Courier New" panose="02070309020205020404" pitchFamily="49" charset="0"/>
              </a:rPr>
              <a:t>かんばん</a:t>
            </a:r>
            <a:r>
              <a:rPr lang="ja-JP" altLang="en-US" dirty="0">
                <a:solidFill>
                  <a:srgbClr val="484200"/>
                </a:solidFill>
                <a:latin typeface="Courier New" panose="02070309020205020404" pitchFamily="49" charset="0"/>
              </a:rPr>
              <a:t>」は品物の「引き取り情報」または「運搬指示情報」として、また生産工程内に おける「作業指示情報」として有効に機能する</a:t>
            </a:r>
            <a:r>
              <a:rPr lang="ja-JP" altLang="en-US" dirty="0" smtClean="0">
                <a:solidFill>
                  <a:srgbClr val="484200"/>
                </a:solidFill>
                <a:latin typeface="Courier New" panose="02070309020205020404" pitchFamily="49" charset="0"/>
              </a:rPr>
              <a:t>。</a:t>
            </a:r>
            <a:r>
              <a:rPr lang="en-US" altLang="ja-JP" dirty="0" smtClean="0"/>
              <a:t/>
            </a:r>
            <a:br>
              <a:rPr lang="en-US" altLang="ja-JP" dirty="0" smtClean="0"/>
            </a:br>
            <a:r>
              <a:rPr lang="ja-JP" altLang="en-US" sz="2400" dirty="0" smtClean="0">
                <a:solidFill>
                  <a:srgbClr val="372F00"/>
                </a:solidFill>
                <a:latin typeface="Courier New" panose="02070309020205020404" pitchFamily="49" charset="0"/>
              </a:rPr>
              <a:t>ジャスト</a:t>
            </a:r>
            <a:r>
              <a:rPr lang="ja-JP" altLang="en-US" sz="2400" dirty="0">
                <a:solidFill>
                  <a:srgbClr val="372F00"/>
                </a:solidFill>
                <a:latin typeface="Courier New" panose="02070309020205020404" pitchFamily="49" charset="0"/>
              </a:rPr>
              <a:t>・イン・</a:t>
            </a:r>
            <a:r>
              <a:rPr lang="ja-JP" altLang="en-US" sz="2400" dirty="0" smtClean="0">
                <a:solidFill>
                  <a:srgbClr val="372F00"/>
                </a:solidFill>
                <a:latin typeface="Courier New" panose="02070309020205020404" pitchFamily="49" charset="0"/>
              </a:rPr>
              <a:t>タイム</a:t>
            </a:r>
            <a:r>
              <a:rPr lang="en-US" altLang="ja-JP" sz="2400" dirty="0">
                <a:solidFill>
                  <a:srgbClr val="372F00"/>
                </a:solidFill>
                <a:latin typeface="Courier New" panose="02070309020205020404" pitchFamily="49" charset="0"/>
              </a:rPr>
              <a:t/>
            </a:r>
            <a:br>
              <a:rPr lang="en-US" altLang="ja-JP" sz="2400" dirty="0">
                <a:solidFill>
                  <a:srgbClr val="372F00"/>
                </a:solidFill>
                <a:latin typeface="Courier New" panose="02070309020205020404" pitchFamily="49" charset="0"/>
              </a:rPr>
            </a:br>
            <a:r>
              <a:rPr lang="ja-JP" altLang="en-US" dirty="0" smtClean="0">
                <a:solidFill>
                  <a:srgbClr val="372F00"/>
                </a:solidFill>
                <a:latin typeface="Courier New" panose="02070309020205020404" pitchFamily="49" charset="0"/>
              </a:rPr>
              <a:t>必要</a:t>
            </a:r>
            <a:r>
              <a:rPr lang="ja-JP" altLang="en-US" dirty="0">
                <a:solidFill>
                  <a:srgbClr val="372F00"/>
                </a:solidFill>
                <a:latin typeface="Courier New" panose="02070309020205020404" pitchFamily="49" charset="0"/>
              </a:rPr>
              <a:t>な品物を、必要なときに、必要な量だけ手に入れることができれば、生産</a:t>
            </a:r>
            <a:r>
              <a:rPr lang="ja-JP" altLang="en-US" dirty="0" smtClean="0">
                <a:solidFill>
                  <a:srgbClr val="372F00"/>
                </a:solidFill>
                <a:latin typeface="Courier New" panose="02070309020205020404" pitchFamily="49" charset="0"/>
              </a:rPr>
              <a:t>現場の</a:t>
            </a:r>
            <a:r>
              <a:rPr lang="ja-JP" altLang="en-US" dirty="0">
                <a:solidFill>
                  <a:srgbClr val="372F00"/>
                </a:solidFill>
                <a:latin typeface="Courier New" panose="02070309020205020404" pitchFamily="49" charset="0"/>
              </a:rPr>
              <a:t>ムダ・ムラ・ムリをなくし、生産効率を向上させることができる。これを発想</a:t>
            </a:r>
            <a:r>
              <a:rPr lang="ja-JP" altLang="en-US" dirty="0" smtClean="0">
                <a:solidFill>
                  <a:srgbClr val="372F00"/>
                </a:solidFill>
                <a:latin typeface="Courier New" panose="02070309020205020404" pitchFamily="49" charset="0"/>
              </a:rPr>
              <a:t>した本家</a:t>
            </a:r>
            <a:r>
              <a:rPr lang="ja-JP" altLang="en-US" dirty="0">
                <a:solidFill>
                  <a:srgbClr val="372F00"/>
                </a:solidFill>
                <a:latin typeface="Courier New" panose="02070309020205020404" pitchFamily="49" charset="0"/>
              </a:rPr>
              <a:t>本元はトヨタ自工の創業者・豊田喜一郎であり、その発想を後継者たちが展開</a:t>
            </a:r>
            <a:r>
              <a:rPr lang="ja-JP" altLang="en-US" dirty="0" smtClean="0">
                <a:solidFill>
                  <a:srgbClr val="372F00"/>
                </a:solidFill>
                <a:latin typeface="Courier New" panose="02070309020205020404" pitchFamily="49" charset="0"/>
              </a:rPr>
              <a:t>させ</a:t>
            </a:r>
            <a:r>
              <a:rPr lang="ja-JP" altLang="en-US" dirty="0">
                <a:solidFill>
                  <a:srgbClr val="372F00"/>
                </a:solidFill>
                <a:latin typeface="Courier New" panose="02070309020205020404" pitchFamily="49" charset="0"/>
              </a:rPr>
              <a:t>、生産システムにまとめ上げた。単なるイン・タイムではなく</a:t>
            </a:r>
            <a:r>
              <a:rPr lang="ja-JP" altLang="en-US" dirty="0" smtClean="0">
                <a:solidFill>
                  <a:srgbClr val="372F00"/>
                </a:solidFill>
                <a:latin typeface="Courier New" panose="02070309020205020404" pitchFamily="49" charset="0"/>
              </a:rPr>
              <a:t>、ジャスト</a:t>
            </a:r>
            <a:r>
              <a:rPr lang="ja-JP" altLang="en-US" dirty="0">
                <a:solidFill>
                  <a:srgbClr val="372F00"/>
                </a:solidFill>
                <a:latin typeface="Courier New" panose="02070309020205020404" pitchFamily="49" charset="0"/>
              </a:rPr>
              <a:t>・イン</a:t>
            </a:r>
            <a:r>
              <a:rPr lang="ja-JP" altLang="en-US" dirty="0" smtClean="0">
                <a:solidFill>
                  <a:srgbClr val="372F00"/>
                </a:solidFill>
                <a:latin typeface="Courier New" panose="02070309020205020404" pitchFamily="49" charset="0"/>
              </a:rPr>
              <a:t>・</a:t>
            </a:r>
            <a:r>
              <a:rPr lang="ja-JP" altLang="en-US" dirty="0"/>
              <a:t>タイムであることが重要なポイントである。「ジャスト・イン・タイム」は、つぎの 「自働化」の思想とともに、トヨタ生産方式の二大支柱をなす</a:t>
            </a:r>
            <a:r>
              <a:rPr lang="ja-JP" altLang="en-US" dirty="0" smtClean="0"/>
              <a:t>。</a:t>
            </a:r>
            <a:endParaRPr lang="ja-JP" altLang="en-US" dirty="0"/>
          </a:p>
        </p:txBody>
      </p:sp>
    </p:spTree>
    <p:extLst>
      <p:ext uri="{BB962C8B-B14F-4D97-AF65-F5344CB8AC3E}">
        <p14:creationId xmlns:p14="http://schemas.microsoft.com/office/powerpoint/2010/main" val="1426195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用語集</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正方形/長方形 4"/>
          <p:cNvSpPr/>
          <p:nvPr/>
        </p:nvSpPr>
        <p:spPr>
          <a:xfrm>
            <a:off x="0" y="482761"/>
            <a:ext cx="9906000" cy="4154984"/>
          </a:xfrm>
          <a:prstGeom prst="rect">
            <a:avLst/>
          </a:prstGeom>
          <a:solidFill>
            <a:schemeClr val="bg1"/>
          </a:solidFill>
        </p:spPr>
        <p:txBody>
          <a:bodyPr wrap="square">
            <a:spAutoFit/>
          </a:bodyPr>
          <a:lstStyle/>
          <a:p>
            <a:r>
              <a:rPr lang="ja-JP" altLang="en-US" sz="2400" dirty="0" smtClean="0"/>
              <a:t>自働化</a:t>
            </a:r>
            <a:r>
              <a:rPr lang="ja-JP" altLang="en-US" dirty="0" smtClean="0"/>
              <a:t> </a:t>
            </a:r>
            <a:endParaRPr lang="en-US" altLang="ja-JP" dirty="0" smtClean="0"/>
          </a:p>
          <a:p>
            <a:r>
              <a:rPr lang="ja-JP" altLang="en-US" dirty="0" smtClean="0"/>
              <a:t>トヨタ</a:t>
            </a:r>
            <a:r>
              <a:rPr lang="ja-JP" altLang="en-US" dirty="0"/>
              <a:t>生産方式にあっては、あくまで</a:t>
            </a:r>
            <a:r>
              <a:rPr lang="ja-JP" altLang="en-US" dirty="0" smtClean="0"/>
              <a:t>ニンベンの</a:t>
            </a:r>
            <a:r>
              <a:rPr lang="ja-JP" altLang="en-US" dirty="0"/>
              <a:t>付いた「自働化」でなければなら ない。「自働化」とは機械に人間の知恵を付与することである。「自働化」の</a:t>
            </a:r>
            <a:r>
              <a:rPr lang="ja-JP" altLang="en-US" dirty="0" smtClean="0"/>
              <a:t>発想トヨタ</a:t>
            </a:r>
            <a:r>
              <a:rPr lang="ja-JP" altLang="en-US" dirty="0"/>
              <a:t>の社祖である豊田佐吉の自働織機から生まれた。豊田式自働織機は、経糸が</a:t>
            </a:r>
            <a:r>
              <a:rPr lang="ja-JP" altLang="en-US" dirty="0" smtClean="0"/>
              <a:t>きれたり</a:t>
            </a:r>
            <a:r>
              <a:rPr lang="ja-JP" altLang="en-US" dirty="0"/>
              <a:t>横糸がなくなったりすると、機械は直ちに停止する仕組になっている。</a:t>
            </a:r>
            <a:r>
              <a:rPr lang="ja-JP" altLang="en-US" dirty="0" smtClean="0"/>
              <a:t>すなわち</a:t>
            </a:r>
            <a:r>
              <a:rPr lang="ja-JP" altLang="en-US" dirty="0"/>
              <a:t>機械に良し悪しの判断をさせる装置がビルト・インされているのである。トヨタで はこの考えを機械だけでなく作業者のいるラインにも拡大している。すなわち、</a:t>
            </a:r>
            <a:r>
              <a:rPr lang="ja-JP" altLang="en-US" dirty="0" smtClean="0"/>
              <a:t>異常が</a:t>
            </a:r>
            <a:r>
              <a:rPr lang="ja-JP" altLang="en-US" dirty="0"/>
              <a:t>発生したら、作業者がラインをストップさせることを徹底している。「自働化」に よって、不良品の発生を防止し、つくり過ぎを押えることができ、また生産現場の異 常を自動的にチェックできるメリットがある</a:t>
            </a:r>
            <a:r>
              <a:rPr lang="ja-JP" altLang="en-US" dirty="0" smtClean="0"/>
              <a:t>。</a:t>
            </a:r>
            <a:endParaRPr lang="en-US" altLang="ja-JP" dirty="0" smtClean="0"/>
          </a:p>
          <a:p>
            <a:r>
              <a:rPr lang="ja-JP" altLang="en-US" sz="2400" dirty="0"/>
              <a:t>目で見る管理</a:t>
            </a:r>
            <a:r>
              <a:rPr lang="ja-JP" altLang="en-US" dirty="0"/>
              <a:t> </a:t>
            </a:r>
            <a:endParaRPr lang="en-US" altLang="ja-JP" dirty="0" smtClean="0"/>
          </a:p>
          <a:p>
            <a:r>
              <a:rPr lang="ja-JP" altLang="en-US" dirty="0" smtClean="0"/>
              <a:t>「</a:t>
            </a:r>
            <a:r>
              <a:rPr lang="ja-JP" altLang="en-US" dirty="0"/>
              <a:t>自働化」には異常があったら</a:t>
            </a:r>
            <a:r>
              <a:rPr lang="ja-JP" altLang="en-US" dirty="0" smtClean="0"/>
              <a:t>、ライン</a:t>
            </a:r>
            <a:r>
              <a:rPr lang="ja-JP" altLang="en-US" dirty="0"/>
              <a:t>または機械を止める意味がある</a:t>
            </a:r>
            <a:r>
              <a:rPr lang="ja-JP" altLang="en-US" dirty="0" smtClean="0"/>
              <a:t>。この</a:t>
            </a:r>
            <a:r>
              <a:rPr lang="ja-JP" altLang="en-US" dirty="0"/>
              <a:t>考え方の基本は、何が正常で何が異常かを明確にすることにある。品質でいえば不良を表面化させ、量でいえば計画に対して、進んでいるのが、目で見てすぐわかるように</a:t>
            </a:r>
            <a:r>
              <a:rPr lang="ja-JP" altLang="en-US" dirty="0" smtClean="0"/>
              <a:t>する</a:t>
            </a:r>
            <a:r>
              <a:rPr lang="ja-JP" altLang="en-US" dirty="0"/>
              <a:t>。機械やラインだけでなく、ものの置き方・手持ち量・「かんばん」のまわし方・</a:t>
            </a:r>
            <a:r>
              <a:rPr lang="en-US" altLang="ja-JP" dirty="0" smtClean="0"/>
              <a:t>2</a:t>
            </a:r>
            <a:r>
              <a:rPr lang="ja-JP" altLang="en-US" dirty="0" smtClean="0"/>
              <a:t>人</a:t>
            </a:r>
            <a:r>
              <a:rPr lang="ja-JP" altLang="en-US" dirty="0"/>
              <a:t>の作業のやり方、すべての点に当てはまる考え方である。トヨタ生産方式を導入</a:t>
            </a:r>
            <a:r>
              <a:rPr lang="ja-JP" altLang="en-US" dirty="0" smtClean="0"/>
              <a:t>した</a:t>
            </a:r>
            <a:r>
              <a:rPr lang="ja-JP" altLang="en-US" dirty="0"/>
              <a:t>生産現場においては、「目で見る管理」が徹底している</a:t>
            </a:r>
            <a:r>
              <a:rPr lang="ja-JP" altLang="en-US" dirty="0" smtClean="0"/>
              <a:t>。</a:t>
            </a:r>
            <a:endParaRPr lang="ja-JP" altLang="en-US" dirty="0"/>
          </a:p>
        </p:txBody>
      </p:sp>
    </p:spTree>
    <p:extLst>
      <p:ext uri="{BB962C8B-B14F-4D97-AF65-F5344CB8AC3E}">
        <p14:creationId xmlns:p14="http://schemas.microsoft.com/office/powerpoint/2010/main" val="838616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用語集</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正方形/長方形 4"/>
          <p:cNvSpPr/>
          <p:nvPr/>
        </p:nvSpPr>
        <p:spPr>
          <a:xfrm>
            <a:off x="0" y="567426"/>
            <a:ext cx="9906000" cy="5262979"/>
          </a:xfrm>
          <a:prstGeom prst="rect">
            <a:avLst/>
          </a:prstGeom>
          <a:solidFill>
            <a:schemeClr val="bg1"/>
          </a:solidFill>
        </p:spPr>
        <p:txBody>
          <a:bodyPr wrap="square">
            <a:spAutoFit/>
          </a:bodyPr>
          <a:lstStyle/>
          <a:p>
            <a:r>
              <a:rPr lang="ja-JP" altLang="en-US" sz="2400" dirty="0" smtClean="0"/>
              <a:t>アンドン </a:t>
            </a:r>
            <a:r>
              <a:rPr lang="en-US" altLang="ja-JP" sz="2400" dirty="0"/>
              <a:t>|</a:t>
            </a:r>
            <a:endParaRPr lang="ja-JP" altLang="en-US" sz="2400" dirty="0"/>
          </a:p>
          <a:p>
            <a:r>
              <a:rPr lang="ja-JP" altLang="en-US" dirty="0"/>
              <a:t>「目で見る管理」の代表はアンドンである</a:t>
            </a:r>
            <a:r>
              <a:rPr lang="ja-JP" altLang="en-US" dirty="0" smtClean="0"/>
              <a:t>。これ</a:t>
            </a:r>
            <a:r>
              <a:rPr lang="ja-JP" altLang="en-US" dirty="0"/>
              <a:t>は 生産現場にかかげられた「ライ ン・ストップ表示板」である。異常表示灯について説明すると、運転中は緑色を</a:t>
            </a:r>
            <a:r>
              <a:rPr lang="ja-JP" altLang="en-US" dirty="0" smtClean="0"/>
              <a:t>点灯する</a:t>
            </a:r>
            <a:r>
              <a:rPr lang="ja-JP" altLang="en-US" dirty="0"/>
              <a:t>。作業者がたとえばラインの遅れを調整しようと助けを呼ぶときには黄色を</a:t>
            </a:r>
            <a:r>
              <a:rPr lang="ja-JP" altLang="en-US" dirty="0" smtClean="0"/>
              <a:t>点灯する</a:t>
            </a:r>
            <a:r>
              <a:rPr lang="ja-JP" altLang="en-US" dirty="0"/>
              <a:t>。異常を直すためにライン・ストップが必要であれば、赤色を点灯する。異常を 徹底的に排除するためには、ラインがとまることを恐れてはならない。</a:t>
            </a:r>
            <a:endParaRPr lang="ja-JP" altLang="en-US" dirty="0"/>
          </a:p>
          <a:p>
            <a:r>
              <a:rPr lang="ja-JP" altLang="en-US" sz="2400" dirty="0"/>
              <a:t>かんばん</a:t>
            </a:r>
            <a:r>
              <a:rPr lang="ja-JP" altLang="en-US" dirty="0"/>
              <a:t> </a:t>
            </a:r>
            <a:endParaRPr lang="en-US" altLang="ja-JP" dirty="0" smtClean="0"/>
          </a:p>
          <a:p>
            <a:r>
              <a:rPr lang="ja-JP" altLang="en-US" dirty="0" smtClean="0"/>
              <a:t>「</a:t>
            </a:r>
            <a:r>
              <a:rPr lang="ja-JP" altLang="en-US" dirty="0"/>
              <a:t>かんばん」とはトヨタ生産方式の第一の柱をなす「ジャスト・イン・タイム」を</a:t>
            </a:r>
            <a:r>
              <a:rPr lang="ja-JP" altLang="en-US" dirty="0" smtClean="0"/>
              <a:t>実現</a:t>
            </a:r>
            <a:r>
              <a:rPr lang="ja-JP" altLang="en-US" dirty="0"/>
              <a:t>するための管理の道具である。四角のビニール袋の中に小さな紙切れを入れた</a:t>
            </a:r>
            <a:r>
              <a:rPr lang="ja-JP" altLang="en-US" dirty="0" smtClean="0"/>
              <a:t>ものが</a:t>
            </a:r>
            <a:r>
              <a:rPr lang="ja-JP" altLang="en-US" dirty="0"/>
              <a:t>多く使われている。その紙切れには、「なにを、どれだけ」引き取るか、また「</a:t>
            </a:r>
            <a:r>
              <a:rPr lang="ja-JP" altLang="en-US" dirty="0" smtClean="0"/>
              <a:t>なに</a:t>
            </a:r>
            <a:r>
              <a:rPr lang="ja-JP" altLang="en-US" dirty="0"/>
              <a:t>を、どのようにつくるか」が示されている。後工程が前工程に、必要な品物を、</a:t>
            </a:r>
            <a:r>
              <a:rPr lang="ja-JP" altLang="en-US" dirty="0" smtClean="0"/>
              <a:t>必</a:t>
            </a:r>
            <a:r>
              <a:rPr lang="ja-JP" altLang="en-US" dirty="0"/>
              <a:t>要なときに、必要な量だけ引き取りに行き、前工程はその引き取られた分</a:t>
            </a:r>
            <a:r>
              <a:rPr lang="ja-JP" altLang="en-US" dirty="0" err="1"/>
              <a:t>だけっ</a:t>
            </a:r>
            <a:r>
              <a:rPr lang="ja-JP" altLang="en-US" dirty="0" smtClean="0"/>
              <a:t>くって補充</a:t>
            </a:r>
            <a:r>
              <a:rPr lang="ja-JP" altLang="en-US" dirty="0"/>
              <a:t>するのが「ジャスト・イン・タイム」生産であるが、この場合、後工程が</a:t>
            </a:r>
            <a:r>
              <a:rPr lang="ja-JP" altLang="en-US" dirty="0" smtClean="0"/>
              <a:t>前工程</a:t>
            </a:r>
            <a:r>
              <a:rPr lang="ja-JP" altLang="en-US" dirty="0"/>
              <a:t>に引き取りに行く、この間を「引き取り情報」または「運搬指示情報」としてつな ぐのが、「引き取りかんばん」、または「運搬かんばん」という。「かんばん」の重要な 役割の一つである。もう一つ、いまの前工程が引き取られた分だけつくるために、</a:t>
            </a:r>
            <a:r>
              <a:rPr lang="ja-JP" altLang="en-US" dirty="0" smtClean="0"/>
              <a:t>生産</a:t>
            </a:r>
            <a:r>
              <a:rPr lang="ja-JP" altLang="en-US" dirty="0"/>
              <a:t>を指示する「工程内かんばん」がある。この二つの「かんばん」が表裏一体と</a:t>
            </a:r>
            <a:r>
              <a:rPr lang="ja-JP" altLang="en-US" dirty="0" smtClean="0"/>
              <a:t>なって</a:t>
            </a:r>
            <a:r>
              <a:rPr lang="ja-JP" altLang="en-US" dirty="0"/>
              <a:t>、トヨタ自工の工場内の各工程間、トヨタ自工と協力企業との間、またそれぞれの 協力企業内の各工程間</a:t>
            </a:r>
            <a:r>
              <a:rPr lang="en-US" altLang="ja-JP" dirty="0"/>
              <a:t>......</a:t>
            </a:r>
            <a:r>
              <a:rPr lang="ja-JP" altLang="en-US" dirty="0"/>
              <a:t>こういった具合に、「かんばん」が回っている。ほかに</a:t>
            </a:r>
            <a:r>
              <a:rPr lang="ja-JP" altLang="en-US" dirty="0" smtClean="0"/>
              <a:t>やむをえず</a:t>
            </a:r>
            <a:r>
              <a:rPr lang="ja-JP" altLang="en-US" dirty="0"/>
              <a:t>ロット生産しなければならない。たとえばプレス部品の生産に使われる「</a:t>
            </a:r>
            <a:r>
              <a:rPr lang="ja-JP" altLang="en-US" dirty="0" smtClean="0"/>
              <a:t>信号</a:t>
            </a:r>
            <a:r>
              <a:rPr lang="ja-JP" altLang="en-US" dirty="0"/>
              <a:t>かんばん」がある。「かんばん」は人間の意思が込められた、いわば「情報」である</a:t>
            </a:r>
            <a:r>
              <a:rPr lang="ja-JP" altLang="en-US" dirty="0" smtClean="0"/>
              <a:t>。</a:t>
            </a:r>
            <a:endParaRPr lang="ja-JP" altLang="en-US" dirty="0"/>
          </a:p>
        </p:txBody>
      </p:sp>
    </p:spTree>
    <p:extLst>
      <p:ext uri="{BB962C8B-B14F-4D97-AF65-F5344CB8AC3E}">
        <p14:creationId xmlns:p14="http://schemas.microsoft.com/office/powerpoint/2010/main" val="2282825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用語集</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正方形/長方形 4"/>
          <p:cNvSpPr/>
          <p:nvPr/>
        </p:nvSpPr>
        <p:spPr>
          <a:xfrm>
            <a:off x="0" y="821427"/>
            <a:ext cx="9906000" cy="4801314"/>
          </a:xfrm>
          <a:prstGeom prst="rect">
            <a:avLst/>
          </a:prstGeom>
          <a:solidFill>
            <a:schemeClr val="bg1"/>
          </a:solidFill>
        </p:spPr>
        <p:txBody>
          <a:bodyPr wrap="square">
            <a:spAutoFit/>
          </a:bodyPr>
          <a:lstStyle/>
          <a:p>
            <a:r>
              <a:rPr lang="ja-JP" altLang="en-US" sz="2400" dirty="0" smtClean="0"/>
              <a:t>五</a:t>
            </a:r>
            <a:r>
              <a:rPr lang="en-US" altLang="ja-JP" sz="2400" dirty="0"/>
              <a:t>W-H</a:t>
            </a:r>
            <a:r>
              <a:rPr lang="ja-JP" altLang="en-US" sz="2400" dirty="0"/>
              <a:t>を自らに問え</a:t>
            </a:r>
            <a:r>
              <a:rPr lang="en-US" altLang="ja-JP" sz="2400" dirty="0"/>
              <a:t>! </a:t>
            </a:r>
            <a:endParaRPr lang="en-US" altLang="ja-JP" sz="2400" dirty="0" smtClean="0"/>
          </a:p>
          <a:p>
            <a:r>
              <a:rPr lang="ja-JP" altLang="en-US" dirty="0" smtClean="0"/>
              <a:t>問題点</a:t>
            </a:r>
            <a:r>
              <a:rPr lang="ja-JP" altLang="en-US" dirty="0"/>
              <a:t>を発見するには、「なぜ」を五回反復してみよ。これこそトヨタの科学的ア プローチの基本態度である。すなわちトヨタ生産方式においては、五</a:t>
            </a:r>
            <a:r>
              <a:rPr lang="en-US" altLang="ja-JP" dirty="0"/>
              <a:t>w</a:t>
            </a:r>
            <a:r>
              <a:rPr lang="ja-JP" altLang="en-US" dirty="0"/>
              <a:t>は五つの</a:t>
            </a:r>
            <a:r>
              <a:rPr lang="en-US" altLang="ja-JP" dirty="0"/>
              <a:t>WH Y</a:t>
            </a:r>
            <a:r>
              <a:rPr lang="ja-JP" altLang="en-US" dirty="0"/>
              <a:t>である。「なぜ」を五回くり返せば、本当の要因がわかり、どうすればよいか </a:t>
            </a:r>
            <a:r>
              <a:rPr lang="en-US" altLang="ja-JP" dirty="0"/>
              <a:t>(</a:t>
            </a:r>
            <a:r>
              <a:rPr lang="en-US" altLang="ja-JP" dirty="0" smtClean="0"/>
              <a:t>How</a:t>
            </a:r>
            <a:r>
              <a:rPr lang="en-US" altLang="ja-JP" dirty="0"/>
              <a:t>)</a:t>
            </a:r>
            <a:r>
              <a:rPr lang="ja-JP" altLang="en-US" dirty="0"/>
              <a:t>もわかってくる</a:t>
            </a:r>
            <a:r>
              <a:rPr lang="ja-JP" altLang="en-US" dirty="0" smtClean="0"/>
              <a:t>。</a:t>
            </a:r>
            <a:endParaRPr lang="en-US" altLang="ja-JP" dirty="0" smtClean="0"/>
          </a:p>
          <a:p>
            <a:r>
              <a:rPr lang="ja-JP" altLang="en-US" sz="2400" dirty="0" smtClean="0"/>
              <a:t>「</a:t>
            </a:r>
            <a:r>
              <a:rPr lang="ja-JP" altLang="en-US" sz="2400" dirty="0"/>
              <a:t>原因」より「真因」</a:t>
            </a:r>
            <a:r>
              <a:rPr lang="ja-JP" altLang="en-US" dirty="0"/>
              <a:t> </a:t>
            </a:r>
            <a:endParaRPr lang="en-US" altLang="ja-JP" dirty="0" smtClean="0"/>
          </a:p>
          <a:p>
            <a:r>
              <a:rPr lang="ja-JP" altLang="en-US" dirty="0" smtClean="0"/>
              <a:t>「</a:t>
            </a:r>
            <a:r>
              <a:rPr lang="ja-JP" altLang="en-US" dirty="0"/>
              <a:t>原因」の向こう側に「真因」がかくれている。いつの場合も、「なぜ」、「なぜ」と 原因を掘り下げ、真因をつかんで対策をしないと、有効なアクションに移ることがで きない。</a:t>
            </a:r>
            <a:endParaRPr lang="ja-JP" altLang="en-US" dirty="0"/>
          </a:p>
          <a:p>
            <a:r>
              <a:rPr lang="ja-JP" altLang="en-US" sz="2400" dirty="0"/>
              <a:t>「省力化」→「省人化」→「少人化」</a:t>
            </a:r>
            <a:endParaRPr lang="ja-JP" altLang="en-US" sz="2400" dirty="0"/>
          </a:p>
          <a:p>
            <a:r>
              <a:rPr lang="ja-JP" altLang="en-US" dirty="0"/>
              <a:t>高性能の大型機械を導入すると、人間の力を省く、つまり「省力化」は実現できる。 しかし、より重要なのは、その機械によって人を減らし、必要な部署に回してやる</a:t>
            </a:r>
            <a:r>
              <a:rPr lang="ja-JP" altLang="en-US" dirty="0" smtClean="0"/>
              <a:t>こと</a:t>
            </a:r>
            <a:r>
              <a:rPr lang="ja-JP" altLang="en-US" dirty="0"/>
              <a:t>である。「省力化」して工数がたとえば○・九人分減っても意味がない。一人が</a:t>
            </a:r>
            <a:r>
              <a:rPr lang="ja-JP" altLang="en-US" dirty="0" smtClean="0"/>
              <a:t>減って</a:t>
            </a:r>
            <a:r>
              <a:rPr lang="ja-JP" altLang="en-US" dirty="0"/>
              <a:t>はじめて原価低減に結びつくので、「省人化」を達成しなければならない。トヨ タ自工ではさらに新しい目標が設定された。「少人化」である。「省人化」を目ざして 「自働化」を進めてきたが、減産になったとき、生産量の減った分に比例して人を</a:t>
            </a:r>
            <a:r>
              <a:rPr lang="ja-JP" altLang="en-US" dirty="0" smtClean="0"/>
              <a:t>抜けない</a:t>
            </a:r>
            <a:r>
              <a:rPr lang="ja-JP" altLang="en-US" dirty="0"/>
              <a:t>。これは「自働化」が定員制になっているからである。低成長時代には、</a:t>
            </a:r>
            <a:r>
              <a:rPr lang="ja-JP" altLang="en-US" dirty="0" smtClean="0"/>
              <a:t>この定員制</a:t>
            </a:r>
            <a:r>
              <a:rPr lang="ja-JP" altLang="en-US" dirty="0"/>
              <a:t>を打破して、生産必要数に応じて何人ででも生産できるラインを</a:t>
            </a:r>
            <a:r>
              <a:rPr lang="ja-JP" altLang="en-US" dirty="0" smtClean="0"/>
              <a:t>つくり上げるよう</a:t>
            </a:r>
            <a:r>
              <a:rPr lang="ja-JP" altLang="en-US" dirty="0"/>
              <a:t>、知恵をしぼる必要がある。これが「少人化」の狙いである</a:t>
            </a:r>
            <a:r>
              <a:rPr lang="ja-JP" altLang="en-US" dirty="0" smtClean="0"/>
              <a:t>。</a:t>
            </a:r>
            <a:endParaRPr lang="ja-JP" altLang="en-US" dirty="0"/>
          </a:p>
        </p:txBody>
      </p:sp>
    </p:spTree>
    <p:extLst>
      <p:ext uri="{BB962C8B-B14F-4D97-AF65-F5344CB8AC3E}">
        <p14:creationId xmlns:p14="http://schemas.microsoft.com/office/powerpoint/2010/main" val="392058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用語集</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正方形/長方形 4"/>
          <p:cNvSpPr/>
          <p:nvPr/>
        </p:nvSpPr>
        <p:spPr>
          <a:xfrm>
            <a:off x="0" y="643627"/>
            <a:ext cx="9906000" cy="5078313"/>
          </a:xfrm>
          <a:prstGeom prst="rect">
            <a:avLst/>
          </a:prstGeom>
          <a:solidFill>
            <a:schemeClr val="bg1"/>
          </a:solidFill>
        </p:spPr>
        <p:txBody>
          <a:bodyPr wrap="square">
            <a:spAutoFit/>
          </a:bodyPr>
          <a:lstStyle/>
          <a:p>
            <a:r>
              <a:rPr lang="ja-JP" altLang="en-US" sz="2400" dirty="0"/>
              <a:t>「動き」を「働き」にする</a:t>
            </a:r>
            <a:endParaRPr lang="en-US" altLang="ja-JP" sz="2400" dirty="0"/>
          </a:p>
          <a:p>
            <a:r>
              <a:rPr lang="ja-JP" altLang="en-US" dirty="0"/>
              <a:t>いくらよく動いても、働いたことにはならない。「働く」とは工程が進み、仕事が でき上がることで、ムダが少なく効率の高いことである。管理監督者は部下の「動き」 を「働き」に変える努力をしなければならない</a:t>
            </a:r>
            <a:r>
              <a:rPr lang="ja-JP" altLang="en-US" dirty="0" smtClean="0"/>
              <a:t>。</a:t>
            </a:r>
            <a:endParaRPr lang="en-US" altLang="ja-JP" dirty="0" smtClean="0"/>
          </a:p>
          <a:p>
            <a:r>
              <a:rPr lang="ja-JP" altLang="en-US" sz="2400" dirty="0" smtClean="0"/>
              <a:t>ムダ</a:t>
            </a:r>
            <a:r>
              <a:rPr lang="ja-JP" altLang="en-US" sz="2400" dirty="0"/>
              <a:t>を認識し撲滅する </a:t>
            </a:r>
            <a:endParaRPr lang="en-US" altLang="ja-JP" sz="2400" dirty="0" smtClean="0"/>
          </a:p>
          <a:p>
            <a:r>
              <a:rPr lang="ja-JP" altLang="en-US" dirty="0" smtClean="0"/>
              <a:t>ムダ</a:t>
            </a:r>
            <a:r>
              <a:rPr lang="ja-JP" altLang="en-US" dirty="0"/>
              <a:t>を認識するには、具体的にムダの性格を分類しなければならない。生産現場</a:t>
            </a:r>
            <a:r>
              <a:rPr lang="ja-JP" altLang="en-US" dirty="0" smtClean="0"/>
              <a:t>のムダ</a:t>
            </a:r>
            <a:r>
              <a:rPr lang="ja-JP" altLang="en-US" dirty="0"/>
              <a:t>を分類すると</a:t>
            </a:r>
            <a:r>
              <a:rPr lang="ja-JP" altLang="en-US" dirty="0" smtClean="0"/>
              <a:t>、①</a:t>
            </a:r>
            <a:r>
              <a:rPr lang="ja-JP" altLang="en-US" dirty="0"/>
              <a:t>つ</a:t>
            </a:r>
            <a:r>
              <a:rPr lang="ja-JP" altLang="en-US" dirty="0" smtClean="0"/>
              <a:t>くり過ぎ</a:t>
            </a:r>
            <a:r>
              <a:rPr lang="ja-JP" altLang="en-US" dirty="0"/>
              <a:t>のムダ</a:t>
            </a:r>
            <a:r>
              <a:rPr lang="ja-JP" altLang="en-US" dirty="0" smtClean="0"/>
              <a:t>、</a:t>
            </a:r>
            <a:r>
              <a:rPr lang="ja-JP" altLang="en-US" dirty="0"/>
              <a:t>②</a:t>
            </a:r>
            <a:r>
              <a:rPr lang="ja-JP" altLang="en-US" dirty="0" smtClean="0"/>
              <a:t>手</a:t>
            </a:r>
            <a:r>
              <a:rPr lang="ja-JP" altLang="en-US" dirty="0"/>
              <a:t>待ちのムダ</a:t>
            </a:r>
            <a:r>
              <a:rPr lang="ja-JP" altLang="en-US" dirty="0" smtClean="0"/>
              <a:t>、</a:t>
            </a:r>
            <a:r>
              <a:rPr lang="ja-JP" altLang="en-US" dirty="0"/>
              <a:t>③</a:t>
            </a:r>
            <a:r>
              <a:rPr lang="ja-JP" altLang="en-US" dirty="0" smtClean="0"/>
              <a:t>運搬</a:t>
            </a:r>
            <a:r>
              <a:rPr lang="ja-JP" altLang="en-US" dirty="0"/>
              <a:t>のムダ</a:t>
            </a:r>
            <a:r>
              <a:rPr lang="ja-JP" altLang="en-US" dirty="0" smtClean="0"/>
              <a:t>、④加工そのもの</a:t>
            </a:r>
            <a:r>
              <a:rPr lang="ja-JP" altLang="en-US" dirty="0"/>
              <a:t>のムダ</a:t>
            </a:r>
            <a:r>
              <a:rPr lang="ja-JP" altLang="en-US" dirty="0" smtClean="0"/>
              <a:t>、⑤在庫</a:t>
            </a:r>
            <a:r>
              <a:rPr lang="ja-JP" altLang="en-US" dirty="0"/>
              <a:t>のムダ</a:t>
            </a:r>
            <a:r>
              <a:rPr lang="ja-JP" altLang="en-US" dirty="0" smtClean="0"/>
              <a:t>、⑥動作</a:t>
            </a:r>
            <a:r>
              <a:rPr lang="ja-JP" altLang="en-US" dirty="0"/>
              <a:t>のムダ</a:t>
            </a:r>
            <a:r>
              <a:rPr lang="ja-JP" altLang="en-US" dirty="0" smtClean="0"/>
              <a:t>、⑦不良品</a:t>
            </a:r>
            <a:r>
              <a:rPr lang="ja-JP" altLang="en-US" dirty="0"/>
              <a:t>をつくるムダ、以上のよう</a:t>
            </a:r>
            <a:r>
              <a:rPr lang="ja-JP" altLang="en-US" dirty="0" smtClean="0"/>
              <a:t>なもの</a:t>
            </a:r>
            <a:r>
              <a:rPr lang="ja-JP" altLang="en-US" dirty="0"/>
              <a:t>がある。たとえば「つくり過ぎのムダ」についていえば、資源有限下の低成長</a:t>
            </a:r>
            <a:r>
              <a:rPr lang="ja-JP" altLang="en-US" dirty="0" smtClean="0"/>
              <a:t>時代</a:t>
            </a:r>
            <a:r>
              <a:rPr lang="ja-JP" altLang="en-US" dirty="0"/>
              <a:t>、それは企業にとってのロスというよりは、社会にとっての罪悪といっても</a:t>
            </a:r>
            <a:r>
              <a:rPr lang="ja-JP" altLang="en-US" dirty="0" smtClean="0"/>
              <a:t>言いすぎ</a:t>
            </a:r>
            <a:r>
              <a:rPr lang="ja-JP" altLang="en-US" dirty="0"/>
              <a:t>ではない。ムダの撲滅は企業にとって至上命令である。</a:t>
            </a:r>
            <a:endParaRPr lang="ja-JP" altLang="en-US" dirty="0"/>
          </a:p>
          <a:p>
            <a:r>
              <a:rPr lang="ja-JP" altLang="en-US" sz="2400" dirty="0" smtClean="0"/>
              <a:t>バカヨケ</a:t>
            </a:r>
            <a:endParaRPr lang="ja-JP" altLang="en-US" dirty="0"/>
          </a:p>
          <a:p>
            <a:r>
              <a:rPr lang="ja-JP" altLang="en-US" dirty="0"/>
              <a:t>生産工程内</a:t>
            </a:r>
            <a:r>
              <a:rPr lang="ja-JP" altLang="en-US" dirty="0" smtClean="0"/>
              <a:t>で</a:t>
            </a:r>
            <a:r>
              <a:rPr lang="en-US" altLang="ja-JP" dirty="0"/>
              <a:t>100</a:t>
            </a:r>
            <a:r>
              <a:rPr lang="ja-JP" altLang="en-US" dirty="0" smtClean="0"/>
              <a:t>パーセント</a:t>
            </a:r>
            <a:r>
              <a:rPr lang="ja-JP" altLang="en-US" dirty="0"/>
              <a:t>良品をつくるためには、治工具・取付具に</a:t>
            </a:r>
            <a:r>
              <a:rPr lang="ja-JP" altLang="en-US" dirty="0" smtClean="0"/>
              <a:t>いろいろ工夫</a:t>
            </a:r>
            <a:r>
              <a:rPr lang="ja-JP" altLang="en-US" dirty="0"/>
              <a:t>して、不良品の発生を未然に防ぐ仕組みが必要である。これを「バカヨケ」と</a:t>
            </a:r>
            <a:r>
              <a:rPr lang="ja-JP" altLang="en-US" dirty="0" smtClean="0"/>
              <a:t>いう</a:t>
            </a:r>
            <a:r>
              <a:rPr lang="ja-JP" altLang="en-US" dirty="0"/>
              <a:t>。「バカヨケ」にはたとえばつぎのような仕組みがある</a:t>
            </a:r>
            <a:r>
              <a:rPr lang="ja-JP" altLang="en-US" dirty="0" smtClean="0"/>
              <a:t>。①作業</a:t>
            </a:r>
            <a:r>
              <a:rPr lang="ja-JP" altLang="en-US" dirty="0"/>
              <a:t>ミスがあれば、</a:t>
            </a:r>
            <a:r>
              <a:rPr lang="ja-JP" altLang="en-US" dirty="0" smtClean="0"/>
              <a:t>品物</a:t>
            </a:r>
            <a:r>
              <a:rPr lang="ja-JP" altLang="en-US" dirty="0"/>
              <a:t>が冶具に取り付かない仕組み</a:t>
            </a:r>
            <a:r>
              <a:rPr lang="ja-JP" altLang="en-US" dirty="0" smtClean="0"/>
              <a:t>。②品物</a:t>
            </a:r>
            <a:r>
              <a:rPr lang="ja-JP" altLang="en-US" dirty="0"/>
              <a:t>に不具合があれば、機械が加工を始めない</a:t>
            </a:r>
            <a:r>
              <a:rPr lang="ja-JP" altLang="en-US" dirty="0" smtClean="0"/>
              <a:t>仕</a:t>
            </a:r>
            <a:r>
              <a:rPr lang="ja-JP" altLang="en-US" dirty="0"/>
              <a:t>組み</a:t>
            </a:r>
            <a:r>
              <a:rPr lang="ja-JP" altLang="en-US" dirty="0" smtClean="0"/>
              <a:t>。</a:t>
            </a:r>
            <a:r>
              <a:rPr lang="ja-JP" altLang="en-US" dirty="0"/>
              <a:t>③</a:t>
            </a:r>
            <a:r>
              <a:rPr lang="ja-JP" altLang="en-US" dirty="0" smtClean="0"/>
              <a:t>作業</a:t>
            </a:r>
            <a:r>
              <a:rPr lang="ja-JP" altLang="en-US" dirty="0"/>
              <a:t>ミスがあれば、機械が加工を始めない仕組み</a:t>
            </a:r>
            <a:r>
              <a:rPr lang="ja-JP" altLang="en-US" dirty="0" smtClean="0"/>
              <a:t>。</a:t>
            </a:r>
            <a:r>
              <a:rPr lang="ja-JP" altLang="en-US" dirty="0"/>
              <a:t>④</a:t>
            </a:r>
            <a:r>
              <a:rPr lang="ja-JP" altLang="en-US" dirty="0" smtClean="0"/>
              <a:t>作業</a:t>
            </a:r>
            <a:r>
              <a:rPr lang="ja-JP" altLang="en-US" dirty="0"/>
              <a:t>ミス、動作ミスを 自然に修正して、加工を進める仕組み</a:t>
            </a:r>
            <a:r>
              <a:rPr lang="ja-JP" altLang="en-US" dirty="0" smtClean="0"/>
              <a:t>。⑤前工程</a:t>
            </a:r>
            <a:r>
              <a:rPr lang="ja-JP" altLang="en-US" dirty="0"/>
              <a:t>の不具合を後工程で調べて、不良</a:t>
            </a:r>
            <a:r>
              <a:rPr lang="ja-JP" altLang="en-US" dirty="0" smtClean="0"/>
              <a:t>を止める</a:t>
            </a:r>
            <a:r>
              <a:rPr lang="ja-JP" altLang="en-US" dirty="0"/>
              <a:t>仕組み</a:t>
            </a:r>
            <a:r>
              <a:rPr lang="ja-JP" altLang="en-US" dirty="0" smtClean="0"/>
              <a:t>。</a:t>
            </a:r>
            <a:r>
              <a:rPr lang="ja-JP" altLang="en-US" dirty="0"/>
              <a:t>⑥</a:t>
            </a:r>
            <a:r>
              <a:rPr lang="ja-JP" altLang="en-US" dirty="0" smtClean="0"/>
              <a:t>作業</a:t>
            </a:r>
            <a:r>
              <a:rPr lang="ja-JP" altLang="en-US" dirty="0"/>
              <a:t>忘れがあれば、つぎの工程が始まらない仕組み</a:t>
            </a:r>
            <a:r>
              <a:rPr lang="en-US" altLang="ja-JP" dirty="0"/>
              <a:t>――</a:t>
            </a:r>
            <a:r>
              <a:rPr lang="ja-JP" altLang="en-US" dirty="0"/>
              <a:t>などで</a:t>
            </a:r>
            <a:r>
              <a:rPr lang="ja-JP" altLang="en-US" dirty="0" smtClean="0"/>
              <a:t>ある</a:t>
            </a:r>
            <a:endParaRPr lang="ja-JP" altLang="en-US" dirty="0"/>
          </a:p>
        </p:txBody>
      </p:sp>
    </p:spTree>
    <p:extLst>
      <p:ext uri="{BB962C8B-B14F-4D97-AF65-F5344CB8AC3E}">
        <p14:creationId xmlns:p14="http://schemas.microsoft.com/office/powerpoint/2010/main" val="1898541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用語集</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正方形/長方形 4"/>
          <p:cNvSpPr/>
          <p:nvPr/>
        </p:nvSpPr>
        <p:spPr>
          <a:xfrm>
            <a:off x="0" y="643627"/>
            <a:ext cx="9906000" cy="5355312"/>
          </a:xfrm>
          <a:prstGeom prst="rect">
            <a:avLst/>
          </a:prstGeom>
          <a:solidFill>
            <a:schemeClr val="bg1"/>
          </a:solidFill>
        </p:spPr>
        <p:txBody>
          <a:bodyPr wrap="square">
            <a:spAutoFit/>
          </a:bodyPr>
          <a:lstStyle/>
          <a:p>
            <a:r>
              <a:rPr lang="ja-JP" altLang="en-US" sz="2400" dirty="0" smtClean="0"/>
              <a:t>標</a:t>
            </a:r>
            <a:r>
              <a:rPr lang="ja-JP" altLang="en-US" sz="2400" dirty="0"/>
              <a:t>準作業の徹底</a:t>
            </a:r>
            <a:r>
              <a:rPr lang="ja-JP" altLang="en-US" dirty="0"/>
              <a:t> </a:t>
            </a:r>
            <a:endParaRPr lang="en-US" altLang="ja-JP" dirty="0" smtClean="0"/>
          </a:p>
          <a:p>
            <a:r>
              <a:rPr lang="ja-JP" altLang="en-US" dirty="0" smtClean="0"/>
              <a:t>トヨタ</a:t>
            </a:r>
            <a:r>
              <a:rPr lang="ja-JP" altLang="en-US" dirty="0"/>
              <a:t>生産方式では「ジャスト・イン・タイム」生産をしているため、各工程の</a:t>
            </a:r>
            <a:r>
              <a:rPr lang="ja-JP" altLang="en-US" dirty="0" smtClean="0"/>
              <a:t>標準</a:t>
            </a:r>
            <a:r>
              <a:rPr lang="ja-JP" altLang="en-US" dirty="0"/>
              <a:t>作業表は、簡潔に明確につくり上げられていなくてはならない。標準作業の三要素 とは</a:t>
            </a:r>
            <a:r>
              <a:rPr lang="ja-JP" altLang="en-US" dirty="0" smtClean="0"/>
              <a:t>、①一台</a:t>
            </a:r>
            <a:r>
              <a:rPr lang="ja-JP" altLang="en-US" dirty="0"/>
              <a:t>あるいは一個を、何分何秒でつくらなければならないかを示す「サイク ル・タイム」</a:t>
            </a:r>
            <a:r>
              <a:rPr lang="ja-JP" altLang="en-US" dirty="0" smtClean="0"/>
              <a:t>、②時間</a:t>
            </a:r>
            <a:r>
              <a:rPr lang="ja-JP" altLang="en-US" dirty="0"/>
              <a:t>の流れとともに作業していく「作業順序」</a:t>
            </a:r>
            <a:r>
              <a:rPr lang="ja-JP" altLang="en-US" dirty="0" smtClean="0"/>
              <a:t>、③作業</a:t>
            </a:r>
            <a:r>
              <a:rPr lang="ja-JP" altLang="en-US" dirty="0"/>
              <a:t>を続けていく ために必要にして最少な工程内の仕掛品、つまり「標準手持ち」である。</a:t>
            </a:r>
          </a:p>
          <a:p>
            <a:r>
              <a:rPr lang="ja-JP" altLang="en-US" sz="2400" dirty="0"/>
              <a:t>「流れ作業」と「流し作業」</a:t>
            </a:r>
            <a:r>
              <a:rPr lang="ja-JP" altLang="en-US" dirty="0"/>
              <a:t> </a:t>
            </a:r>
            <a:endParaRPr lang="en-US" altLang="ja-JP" dirty="0" smtClean="0"/>
          </a:p>
          <a:p>
            <a:r>
              <a:rPr lang="ja-JP" altLang="en-US" dirty="0" smtClean="0"/>
              <a:t>「</a:t>
            </a:r>
            <a:r>
              <a:rPr lang="ja-JP" altLang="en-US" dirty="0"/>
              <a:t>流れ作業」は品物が流れている間に、各工程で加工</a:t>
            </a:r>
            <a:r>
              <a:rPr lang="ja-JP" altLang="en-US" dirty="0" smtClean="0"/>
              <a:t>され価値</a:t>
            </a:r>
            <a:r>
              <a:rPr lang="ja-JP" altLang="en-US" dirty="0"/>
              <a:t>が付加されていく</a:t>
            </a:r>
            <a:r>
              <a:rPr lang="ja-JP" altLang="en-US" dirty="0" smtClean="0"/>
              <a:t>こと</a:t>
            </a:r>
            <a:r>
              <a:rPr lang="ja-JP" altLang="en-US" dirty="0"/>
              <a:t>である。コンベアを使って品物を運搬するだけならば、それは「流れ作業」でなく</a:t>
            </a:r>
            <a:r>
              <a:rPr lang="ja-JP" altLang="en-US" dirty="0" smtClean="0"/>
              <a:t>、「</a:t>
            </a:r>
            <a:r>
              <a:rPr lang="ja-JP" altLang="en-US" dirty="0"/>
              <a:t>流し作業」である</a:t>
            </a:r>
            <a:r>
              <a:rPr lang="ja-JP" altLang="en-US" dirty="0" smtClean="0"/>
              <a:t>。トヨタ</a:t>
            </a:r>
            <a:r>
              <a:rPr lang="ja-JP" altLang="en-US" dirty="0"/>
              <a:t>生産方式</a:t>
            </a:r>
            <a:r>
              <a:rPr lang="ja-JP" altLang="en-US" dirty="0" smtClean="0"/>
              <a:t>の基本条件</a:t>
            </a:r>
            <a:r>
              <a:rPr lang="ja-JP" altLang="en-US" dirty="0"/>
              <a:t>として</a:t>
            </a:r>
            <a:r>
              <a:rPr lang="ja-JP" altLang="en-US" dirty="0" smtClean="0"/>
              <a:t>、生産現場に</a:t>
            </a:r>
            <a:r>
              <a:rPr lang="ja-JP" altLang="en-US" dirty="0"/>
              <a:t>「流れをつく る」ことがあげられるが、むろんそれは「流れ作業」をつくり出すことである。</a:t>
            </a:r>
          </a:p>
          <a:p>
            <a:r>
              <a:rPr lang="ja-JP" altLang="en-US" sz="2400" dirty="0" smtClean="0"/>
              <a:t>多工程持ち</a:t>
            </a:r>
            <a:endParaRPr lang="en-US" altLang="ja-JP" sz="2400" dirty="0" smtClean="0"/>
          </a:p>
          <a:p>
            <a:r>
              <a:rPr lang="ja-JP" altLang="en-US" dirty="0" smtClean="0"/>
              <a:t>たとえば</a:t>
            </a:r>
            <a:r>
              <a:rPr lang="ja-JP" altLang="en-US" dirty="0"/>
              <a:t>、機械加工の工程において、いま縦に平行して旋盤、フライス盤、ボール 盤といったように、生産の流れにそって、おのおの五台ずつ並んでいたとする。</a:t>
            </a:r>
            <a:r>
              <a:rPr lang="ja-JP" altLang="en-US" dirty="0" smtClean="0"/>
              <a:t>ここで</a:t>
            </a:r>
            <a:r>
              <a:rPr lang="ja-JP" altLang="en-US" dirty="0"/>
              <a:t>一人の作業者が旋盤五台を扱うことを「多数台持ち」という。フライス盤五台、ボ </a:t>
            </a:r>
            <a:r>
              <a:rPr lang="ja-JP" altLang="en-US" dirty="0" err="1"/>
              <a:t>ー</a:t>
            </a:r>
            <a:r>
              <a:rPr lang="ja-JP" altLang="en-US" dirty="0"/>
              <a:t>ル盤五台を扱うのも同様である。それとは</a:t>
            </a:r>
            <a:r>
              <a:rPr lang="ja-JP" altLang="en-US" dirty="0" smtClean="0"/>
              <a:t>べつに</a:t>
            </a:r>
            <a:r>
              <a:rPr lang="ja-JP" altLang="en-US" dirty="0"/>
              <a:t>、一台の旋盤、一台のフライス盤、 一台のボール盤</a:t>
            </a:r>
            <a:r>
              <a:rPr lang="en-US" altLang="ja-JP" dirty="0"/>
              <a:t>......</a:t>
            </a:r>
            <a:r>
              <a:rPr lang="ja-JP" altLang="en-US" dirty="0"/>
              <a:t>といったふうに、一人の作業者が、多数の工程を担当することを 「多工程持ち」という。トヨタ生産方式においては、生産の流れをつくることを重視 しているので、あくまで「多工程持ち」の実現に努めている。これは「少人化」に</a:t>
            </a:r>
            <a:r>
              <a:rPr lang="ja-JP" altLang="en-US" dirty="0" smtClean="0"/>
              <a:t>直結</a:t>
            </a:r>
            <a:r>
              <a:rPr lang="ja-JP" altLang="en-US" dirty="0"/>
              <a:t>する。生産現場の作業者にとっては、「単能工」から「多能工」へと進むことに</a:t>
            </a:r>
            <a:r>
              <a:rPr lang="ja-JP" altLang="en-US" dirty="0" smtClean="0"/>
              <a:t>なる。</a:t>
            </a:r>
            <a:endParaRPr lang="ja-JP" altLang="en-US" dirty="0"/>
          </a:p>
        </p:txBody>
      </p:sp>
    </p:spTree>
    <p:extLst>
      <p:ext uri="{BB962C8B-B14F-4D97-AF65-F5344CB8AC3E}">
        <p14:creationId xmlns:p14="http://schemas.microsoft.com/office/powerpoint/2010/main" val="1870442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用語集</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正方形/長方形 4"/>
          <p:cNvSpPr/>
          <p:nvPr/>
        </p:nvSpPr>
        <p:spPr>
          <a:xfrm>
            <a:off x="0" y="643627"/>
            <a:ext cx="9906000" cy="4524315"/>
          </a:xfrm>
          <a:prstGeom prst="rect">
            <a:avLst/>
          </a:prstGeom>
          <a:solidFill>
            <a:schemeClr val="bg1"/>
          </a:solidFill>
        </p:spPr>
        <p:txBody>
          <a:bodyPr wrap="square">
            <a:spAutoFit/>
          </a:bodyPr>
          <a:lstStyle/>
          <a:p>
            <a:r>
              <a:rPr lang="ja-JP" altLang="en-US" sz="2400" dirty="0"/>
              <a:t>バトンタッチ・ゾーンをつくれ</a:t>
            </a:r>
            <a:r>
              <a:rPr lang="en-US" altLang="ja-JP" sz="2400" dirty="0"/>
              <a:t>!</a:t>
            </a:r>
            <a:endParaRPr lang="ja-JP" altLang="en-US" sz="2400" dirty="0"/>
          </a:p>
          <a:p>
            <a:r>
              <a:rPr lang="ja-JP" altLang="en-US" dirty="0"/>
              <a:t>水泳におけるリレーでは、速い人も遅い人も一定距離を受け持つが、陸上のリレー では、バトンタッチ・ゾーンで速い人は遅い人をカバーすることができる。ライン</a:t>
            </a:r>
            <a:r>
              <a:rPr lang="ja-JP" altLang="en-US" dirty="0" smtClean="0"/>
              <a:t>作業</a:t>
            </a:r>
            <a:r>
              <a:rPr lang="ja-JP" altLang="en-US" dirty="0"/>
              <a:t>においても、陸上のリレー方式が望ましい。監督者はラインの能率向上のために</a:t>
            </a:r>
            <a:r>
              <a:rPr lang="ja-JP" altLang="en-US" dirty="0" smtClean="0"/>
              <a:t>、バトンタッチ</a:t>
            </a:r>
            <a:r>
              <a:rPr lang="ja-JP" altLang="en-US" dirty="0"/>
              <a:t>・ゾーンをつくっておくことが大切である。</a:t>
            </a:r>
          </a:p>
          <a:p>
            <a:r>
              <a:rPr lang="ja-JP" altLang="en-US" sz="2400" dirty="0" smtClean="0"/>
              <a:t>離れ小島</a:t>
            </a:r>
            <a:r>
              <a:rPr lang="ja-JP" altLang="en-US" sz="2400" dirty="0"/>
              <a:t>をつくらない</a:t>
            </a:r>
            <a:r>
              <a:rPr lang="ja-JP" altLang="en-US" dirty="0"/>
              <a:t> </a:t>
            </a:r>
            <a:endParaRPr lang="en-US" altLang="ja-JP" dirty="0" smtClean="0"/>
          </a:p>
          <a:p>
            <a:r>
              <a:rPr lang="ja-JP" altLang="en-US" dirty="0" smtClean="0"/>
              <a:t>作</a:t>
            </a:r>
            <a:r>
              <a:rPr lang="ja-JP" altLang="en-US" dirty="0"/>
              <a:t>業者が</a:t>
            </a:r>
            <a:r>
              <a:rPr lang="ja-JP" altLang="en-US" dirty="0" smtClean="0"/>
              <a:t>ポツン ポツン</a:t>
            </a:r>
            <a:r>
              <a:rPr lang="ja-JP" altLang="en-US" dirty="0"/>
              <a:t>と配置されていては、お互い助け合うことができない。</a:t>
            </a:r>
            <a:r>
              <a:rPr lang="ja-JP" altLang="en-US" dirty="0" smtClean="0"/>
              <a:t>仕事の</a:t>
            </a:r>
            <a:r>
              <a:rPr lang="ja-JP" altLang="en-US" dirty="0"/>
              <a:t>組合せを工夫して、助け合いができるような作業配分なり作業配置をすれば、「</a:t>
            </a:r>
            <a:r>
              <a:rPr lang="ja-JP" altLang="en-US" dirty="0" smtClean="0"/>
              <a:t>少人化</a:t>
            </a:r>
            <a:r>
              <a:rPr lang="ja-JP" altLang="en-US" dirty="0"/>
              <a:t>」にも結びつけることができる。生産現場に生きた流れをつくると、離れ小島</a:t>
            </a:r>
            <a:r>
              <a:rPr lang="ja-JP" altLang="en-US" dirty="0" smtClean="0"/>
              <a:t>は生まれて</a:t>
            </a:r>
            <a:r>
              <a:rPr lang="ja-JP" altLang="en-US" dirty="0"/>
              <a:t>こない。</a:t>
            </a:r>
          </a:p>
          <a:p>
            <a:r>
              <a:rPr lang="ja-JP" altLang="en-US" sz="2400" dirty="0" smtClean="0"/>
              <a:t>生産</a:t>
            </a:r>
            <a:r>
              <a:rPr lang="ja-JP" altLang="en-US" sz="2400" dirty="0"/>
              <a:t>の平準化</a:t>
            </a:r>
            <a:r>
              <a:rPr lang="ja-JP" altLang="en-US" dirty="0"/>
              <a:t> </a:t>
            </a:r>
            <a:endParaRPr lang="en-US" altLang="ja-JP" dirty="0" smtClean="0"/>
          </a:p>
          <a:p>
            <a:r>
              <a:rPr lang="ja-JP" altLang="en-US" dirty="0" smtClean="0"/>
              <a:t>生産</a:t>
            </a:r>
            <a:r>
              <a:rPr lang="ja-JP" altLang="en-US" dirty="0"/>
              <a:t>現場において、製品の流れ方が</a:t>
            </a:r>
            <a:r>
              <a:rPr lang="ja-JP" altLang="en-US" dirty="0" smtClean="0"/>
              <a:t>バラツク</a:t>
            </a:r>
            <a:r>
              <a:rPr lang="ja-JP" altLang="en-US" dirty="0"/>
              <a:t>ほどムダは多くなる。設備、人、在庫 その他、生産に必要な諸要素が、必ずピークに合わせて準備しなければならない</a:t>
            </a:r>
            <a:r>
              <a:rPr lang="ja-JP" altLang="en-US" dirty="0" smtClean="0"/>
              <a:t>からで</a:t>
            </a:r>
            <a:r>
              <a:rPr lang="ja-JP" altLang="en-US" dirty="0"/>
              <a:t>ある。後工程が時期と量についてばらついた形で引き取ると、その</a:t>
            </a:r>
            <a:r>
              <a:rPr lang="ja-JP" altLang="en-US" dirty="0" smtClean="0"/>
              <a:t>バラツキ</a:t>
            </a:r>
            <a:r>
              <a:rPr lang="ja-JP" altLang="en-US" dirty="0"/>
              <a:t>の</a:t>
            </a:r>
            <a:r>
              <a:rPr lang="ja-JP" altLang="en-US" dirty="0" smtClean="0"/>
              <a:t>大きさ</a:t>
            </a:r>
            <a:r>
              <a:rPr lang="ja-JP" altLang="en-US" dirty="0"/>
              <a:t>は前工程へさかのぼるほど広がっていく。外部の協力企業をも含めて、すべての</a:t>
            </a:r>
            <a:r>
              <a:rPr lang="ja-JP" altLang="en-US" dirty="0" smtClean="0"/>
              <a:t>生産</a:t>
            </a:r>
            <a:r>
              <a:rPr lang="ja-JP" altLang="en-US" dirty="0"/>
              <a:t>ラインの</a:t>
            </a:r>
            <a:r>
              <a:rPr lang="ja-JP" altLang="en-US" dirty="0" smtClean="0"/>
              <a:t>バラツキ</a:t>
            </a:r>
            <a:r>
              <a:rPr lang="ja-JP" altLang="en-US" dirty="0"/>
              <a:t>を防止するためには最終の組立ライン上の</a:t>
            </a:r>
            <a:r>
              <a:rPr lang="ja-JP" altLang="en-US" dirty="0" smtClean="0"/>
              <a:t>バラツキ</a:t>
            </a:r>
            <a:r>
              <a:rPr lang="ja-JP" altLang="en-US" dirty="0"/>
              <a:t>をゼロに</a:t>
            </a:r>
            <a:r>
              <a:rPr lang="ja-JP" altLang="en-US" dirty="0" smtClean="0"/>
              <a:t>する努力</a:t>
            </a:r>
            <a:r>
              <a:rPr lang="ja-JP" altLang="en-US" dirty="0"/>
              <a:t>をしなければならない。トヨタ自工の各最終工程は同じものをかためて流さない。 一台、一台、違った車をつくる前提で、平準化生産を行なっている</a:t>
            </a:r>
            <a:r>
              <a:rPr lang="ja-JP" altLang="en-US" dirty="0" smtClean="0"/>
              <a:t>。</a:t>
            </a:r>
            <a:endParaRPr lang="ja-JP" altLang="en-US" dirty="0"/>
          </a:p>
        </p:txBody>
      </p:sp>
    </p:spTree>
    <p:extLst>
      <p:ext uri="{BB962C8B-B14F-4D97-AF65-F5344CB8AC3E}">
        <p14:creationId xmlns:p14="http://schemas.microsoft.com/office/powerpoint/2010/main" val="3005553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用語集</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正方形/長方形 4"/>
          <p:cNvSpPr/>
          <p:nvPr/>
        </p:nvSpPr>
        <p:spPr>
          <a:xfrm>
            <a:off x="0" y="643627"/>
            <a:ext cx="9906000" cy="5909310"/>
          </a:xfrm>
          <a:prstGeom prst="rect">
            <a:avLst/>
          </a:prstGeom>
          <a:solidFill>
            <a:schemeClr val="bg1"/>
          </a:solidFill>
        </p:spPr>
        <p:txBody>
          <a:bodyPr wrap="square">
            <a:spAutoFit/>
          </a:bodyPr>
          <a:lstStyle/>
          <a:p>
            <a:r>
              <a:rPr lang="ja-JP" altLang="en-US" sz="2400" dirty="0"/>
              <a:t>ロットを小さく、段取り替えをすみやかに </a:t>
            </a:r>
            <a:endParaRPr lang="en-US" altLang="ja-JP" sz="2400" dirty="0" smtClean="0"/>
          </a:p>
          <a:p>
            <a:r>
              <a:rPr lang="ja-JP" altLang="en-US" dirty="0" smtClean="0"/>
              <a:t>生産</a:t>
            </a:r>
            <a:r>
              <a:rPr lang="ja-JP" altLang="en-US" dirty="0"/>
              <a:t>の「平準化」のために、ロットはできるだけ小さくする。旧来の計画生産ではロットは「多々ますます弁ず」であった。最終組立工程でいえば、できるだけ同じ</a:t>
            </a:r>
            <a:r>
              <a:rPr lang="ja-JP" altLang="en-US" dirty="0" smtClean="0"/>
              <a:t>種類</a:t>
            </a:r>
            <a:r>
              <a:rPr lang="ja-JP" altLang="en-US" dirty="0"/>
              <a:t>の車を流さないようにする。最終の組立工程</a:t>
            </a:r>
            <a:r>
              <a:rPr lang="ja-JP" altLang="en-US" dirty="0" smtClean="0"/>
              <a:t>がロット</a:t>
            </a:r>
            <a:r>
              <a:rPr lang="ja-JP" altLang="en-US" dirty="0"/>
              <a:t>を小さくしていくと、</a:t>
            </a:r>
            <a:r>
              <a:rPr lang="ja-JP" altLang="en-US" dirty="0" smtClean="0"/>
              <a:t>とうぜん</a:t>
            </a:r>
            <a:r>
              <a:rPr lang="ja-JP" altLang="en-US" dirty="0"/>
              <a:t>、前工程のプレス部門もそれに応じていかなければならない。プレスの型を変える</a:t>
            </a:r>
            <a:r>
              <a:rPr lang="ja-JP" altLang="en-US" dirty="0" smtClean="0"/>
              <a:t>、つまり</a:t>
            </a:r>
            <a:r>
              <a:rPr lang="ja-JP" altLang="en-US" dirty="0"/>
              <a:t>「段取り替え」をひんぱんに行なわなければならない。そのほか、すべての</a:t>
            </a:r>
            <a:r>
              <a:rPr lang="ja-JP" altLang="en-US" dirty="0" smtClean="0"/>
              <a:t>工程</a:t>
            </a:r>
            <a:r>
              <a:rPr lang="ja-JP" altLang="en-US" dirty="0"/>
              <a:t>も同様である。プレスは一つの型でできるだけたくさん打ち続けることがこれ</a:t>
            </a:r>
            <a:r>
              <a:rPr lang="ja-JP" altLang="en-US" dirty="0" smtClean="0"/>
              <a:t>までの</a:t>
            </a:r>
            <a:r>
              <a:rPr lang="ja-JP" altLang="en-US" dirty="0"/>
              <a:t>常識であったが、トヨタ生産方式では、その常識が通用しない。段取り替えを</a:t>
            </a:r>
            <a:r>
              <a:rPr lang="ja-JP" altLang="en-US" dirty="0" smtClean="0"/>
              <a:t>すみやか</a:t>
            </a:r>
            <a:r>
              <a:rPr lang="ja-JP" altLang="en-US" dirty="0"/>
              <a:t>に行なわなければならない。段取り替えのスピードは訓練によって速まり、</a:t>
            </a:r>
            <a:r>
              <a:rPr lang="ja-JP" altLang="en-US" dirty="0" smtClean="0"/>
              <a:t>昭和二十年代</a:t>
            </a:r>
            <a:r>
              <a:rPr lang="ja-JP" altLang="en-US" dirty="0"/>
              <a:t>、二</a:t>
            </a:r>
            <a:r>
              <a:rPr lang="en-US" altLang="ja-JP" dirty="0"/>
              <a:t>~</a:t>
            </a:r>
            <a:r>
              <a:rPr lang="ja-JP" altLang="en-US" dirty="0"/>
              <a:t>三時間であったのが、三十年代に一時間を割って一五分となり、</a:t>
            </a:r>
            <a:r>
              <a:rPr lang="ja-JP" altLang="en-US" dirty="0" smtClean="0"/>
              <a:t>現在で</a:t>
            </a:r>
            <a:r>
              <a:rPr lang="ja-JP" altLang="en-US" dirty="0"/>
              <a:t>は三分にまで短縮されている。</a:t>
            </a:r>
          </a:p>
          <a:p>
            <a:r>
              <a:rPr lang="ja-JP" altLang="en-US" sz="2400" dirty="0" smtClean="0"/>
              <a:t>ライン</a:t>
            </a:r>
            <a:r>
              <a:rPr lang="ja-JP" altLang="en-US" sz="2400" dirty="0"/>
              <a:t>・ストップを恐れるな</a:t>
            </a:r>
            <a:r>
              <a:rPr lang="en-US" altLang="ja-JP" sz="2400" dirty="0"/>
              <a:t>!</a:t>
            </a:r>
            <a:r>
              <a:rPr lang="en-US" altLang="ja-JP" dirty="0"/>
              <a:t> </a:t>
            </a:r>
            <a:endParaRPr lang="en-US" altLang="ja-JP" dirty="0" smtClean="0"/>
          </a:p>
          <a:p>
            <a:r>
              <a:rPr lang="ja-JP" altLang="en-US" dirty="0" smtClean="0"/>
              <a:t>止まらない</a:t>
            </a:r>
            <a:r>
              <a:rPr lang="ja-JP" altLang="en-US" dirty="0"/>
              <a:t>生産ラインは、すばらしく完成されたラインか、それとも大きな問題</a:t>
            </a:r>
            <a:r>
              <a:rPr lang="ja-JP" altLang="en-US" dirty="0" smtClean="0"/>
              <a:t>をかかえて</a:t>
            </a:r>
            <a:r>
              <a:rPr lang="ja-JP" altLang="en-US" dirty="0"/>
              <a:t>いるか、のどちらかである。たくさんの人間がラインに配置されていれば、 流れは止まらず、問題も表面化してこない。 これはまったくダメなラインである。</a:t>
            </a:r>
            <a:r>
              <a:rPr lang="ja-JP" altLang="en-US" dirty="0" smtClean="0"/>
              <a:t>肝心</a:t>
            </a:r>
            <a:r>
              <a:rPr lang="ja-JP" altLang="en-US" dirty="0"/>
              <a:t>なことは、必要に応じていつでも止められるラインにしておき、それによって</a:t>
            </a:r>
            <a:r>
              <a:rPr lang="ja-JP" altLang="en-US" dirty="0" smtClean="0"/>
              <a:t>不良品</a:t>
            </a:r>
            <a:r>
              <a:rPr lang="ja-JP" altLang="en-US" dirty="0"/>
              <a:t>を生み出すことを防止し、少ない人間で改善を重ねつつ、最後には止める必要の</a:t>
            </a:r>
            <a:r>
              <a:rPr lang="ja-JP" altLang="en-US" dirty="0" smtClean="0"/>
              <a:t>ない</a:t>
            </a:r>
            <a:r>
              <a:rPr lang="ja-JP" altLang="en-US" dirty="0"/>
              <a:t>、体質の強いラインをつくり上げることである。ライン・ストップを少しも</a:t>
            </a:r>
            <a:r>
              <a:rPr lang="ja-JP" altLang="en-US" dirty="0" smtClean="0"/>
              <a:t>恐れる</a:t>
            </a:r>
            <a:r>
              <a:rPr lang="ja-JP" altLang="en-US" dirty="0"/>
              <a:t>必要はない</a:t>
            </a:r>
            <a:r>
              <a:rPr lang="ja-JP" altLang="en-US" dirty="0" smtClean="0"/>
              <a:t>。</a:t>
            </a:r>
            <a:endParaRPr lang="en-US" altLang="ja-JP" dirty="0" smtClean="0"/>
          </a:p>
          <a:p>
            <a:r>
              <a:rPr lang="ja-JP" altLang="en-US" sz="2400" dirty="0" smtClean="0"/>
              <a:t>必要数</a:t>
            </a:r>
            <a:r>
              <a:rPr lang="en-US" altLang="ja-JP" sz="2400" dirty="0"/>
              <a:t>=</a:t>
            </a:r>
            <a:r>
              <a:rPr lang="ja-JP" altLang="en-US" sz="2400" dirty="0"/>
              <a:t>生産量</a:t>
            </a:r>
            <a:r>
              <a:rPr lang="ja-JP" altLang="en-US" dirty="0"/>
              <a:t> </a:t>
            </a:r>
            <a:endParaRPr lang="en-US" altLang="ja-JP" dirty="0" smtClean="0"/>
          </a:p>
          <a:p>
            <a:r>
              <a:rPr lang="ja-JP" altLang="en-US" dirty="0" smtClean="0"/>
              <a:t>トヨタ</a:t>
            </a:r>
            <a:r>
              <a:rPr lang="ja-JP" altLang="en-US" dirty="0"/>
              <a:t>生産方式において、生産量とはすなわち市場の必要数である。したがって</a:t>
            </a:r>
            <a:r>
              <a:rPr lang="ja-JP" altLang="en-US" dirty="0" smtClean="0"/>
              <a:t>、必要数</a:t>
            </a:r>
            <a:r>
              <a:rPr lang="ja-JP" altLang="en-US" dirty="0"/>
              <a:t>とは売行きである。市場ニーズが生産現場に直結しているので、生産現場で</a:t>
            </a:r>
            <a:r>
              <a:rPr lang="ja-JP" altLang="en-US" dirty="0" smtClean="0"/>
              <a:t>勝手</a:t>
            </a:r>
            <a:r>
              <a:rPr lang="ja-JP" altLang="en-US" dirty="0"/>
              <a:t>に生産数量を変えることができない。能率向上も必要数を前提として</a:t>
            </a:r>
            <a:r>
              <a:rPr lang="ja-JP" altLang="en-US" dirty="0" smtClean="0"/>
              <a:t>行なわれなければ</a:t>
            </a:r>
            <a:r>
              <a:rPr lang="ja-JP" altLang="en-US" dirty="0"/>
              <a:t>ならない。これによって、つくり過ぎのムダを防止することができる</a:t>
            </a:r>
            <a:r>
              <a:rPr lang="ja-JP" altLang="en-US" dirty="0" smtClean="0"/>
              <a:t>。</a:t>
            </a:r>
            <a:endParaRPr lang="ja-JP" altLang="en-US" dirty="0"/>
          </a:p>
        </p:txBody>
      </p:sp>
    </p:spTree>
    <p:extLst>
      <p:ext uri="{BB962C8B-B14F-4D97-AF65-F5344CB8AC3E}">
        <p14:creationId xmlns:p14="http://schemas.microsoft.com/office/powerpoint/2010/main" val="3208743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用語集</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正方形/長方形 4"/>
          <p:cNvSpPr/>
          <p:nvPr/>
        </p:nvSpPr>
        <p:spPr>
          <a:xfrm>
            <a:off x="0" y="643627"/>
            <a:ext cx="9906000" cy="5355312"/>
          </a:xfrm>
          <a:prstGeom prst="rect">
            <a:avLst/>
          </a:prstGeom>
          <a:solidFill>
            <a:schemeClr val="bg1"/>
          </a:solidFill>
        </p:spPr>
        <p:txBody>
          <a:bodyPr wrap="square">
            <a:spAutoFit/>
          </a:bodyPr>
          <a:lstStyle/>
          <a:p>
            <a:r>
              <a:rPr lang="ja-JP" altLang="en-US" sz="2400" dirty="0"/>
              <a:t>稼働率と</a:t>
            </a:r>
            <a:r>
              <a:rPr lang="ja-JP" altLang="en-US" sz="2400" dirty="0" smtClean="0"/>
              <a:t>可動率</a:t>
            </a:r>
            <a:endParaRPr lang="en-US" altLang="ja-JP" sz="2400" dirty="0" smtClean="0"/>
          </a:p>
          <a:p>
            <a:r>
              <a:rPr lang="ja-JP" altLang="en-US" dirty="0" smtClean="0"/>
              <a:t> </a:t>
            </a:r>
            <a:r>
              <a:rPr lang="ja-JP" altLang="en-US" dirty="0"/>
              <a:t>「稼働率」とは、その機械が一定時間内にフル操業したときの能力に対する、</a:t>
            </a:r>
            <a:r>
              <a:rPr lang="ja-JP" altLang="en-US" dirty="0" smtClean="0"/>
              <a:t>現時点</a:t>
            </a:r>
            <a:r>
              <a:rPr lang="ja-JP" altLang="en-US" dirty="0"/>
              <a:t>での生産実績である。売行きが悪くなれば稼働率はとうぜん下がる。反対に注文</a:t>
            </a:r>
            <a:r>
              <a:rPr lang="ja-JP" altLang="en-US" dirty="0" smtClean="0"/>
              <a:t>がふえる</a:t>
            </a:r>
            <a:r>
              <a:rPr lang="ja-JP" altLang="en-US" dirty="0"/>
              <a:t>と、残業や交代勤務によって一二〇パーセント稼働もありうる。この稼働率</a:t>
            </a:r>
            <a:r>
              <a:rPr lang="ja-JP" altLang="en-US" dirty="0" smtClean="0"/>
              <a:t>の良し悪し</a:t>
            </a:r>
            <a:r>
              <a:rPr lang="ja-JP" altLang="en-US" dirty="0"/>
              <a:t>は必要数に対する設備の選択の問題である。トヨタ自工でいう「可動率」</a:t>
            </a:r>
            <a:r>
              <a:rPr lang="ja-JP" altLang="en-US" dirty="0" smtClean="0"/>
              <a:t>とは</a:t>
            </a:r>
            <a:r>
              <a:rPr lang="ja-JP" altLang="en-US" dirty="0"/>
              <a:t>、動かしたいときにいつでも動く状態をいう。これ</a:t>
            </a:r>
            <a:r>
              <a:rPr lang="ja-JP" altLang="en-US" dirty="0" smtClean="0"/>
              <a:t>は</a:t>
            </a:r>
            <a:r>
              <a:rPr lang="en-US" altLang="ja-JP" dirty="0" smtClean="0"/>
              <a:t>100</a:t>
            </a:r>
            <a:r>
              <a:rPr lang="ja-JP" altLang="en-US" dirty="0" smtClean="0"/>
              <a:t>パーセント</a:t>
            </a:r>
            <a:r>
              <a:rPr lang="ja-JP" altLang="en-US" dirty="0"/>
              <a:t>が理想で</a:t>
            </a:r>
            <a:r>
              <a:rPr lang="ja-JP" altLang="en-US" dirty="0" smtClean="0"/>
              <a:t>ある</a:t>
            </a:r>
            <a:r>
              <a:rPr lang="ja-JP" altLang="en-US" dirty="0"/>
              <a:t>。このためには、保全が確実に行なわれていなければならないし、また</a:t>
            </a:r>
            <a:r>
              <a:rPr lang="ja-JP" altLang="en-US" dirty="0" smtClean="0"/>
              <a:t>段取り替え時間</a:t>
            </a:r>
            <a:r>
              <a:rPr lang="ja-JP" altLang="en-US" dirty="0"/>
              <a:t>の短縮がはかられなければならない</a:t>
            </a:r>
            <a:r>
              <a:rPr lang="ja-JP" altLang="en-US" dirty="0" smtClean="0"/>
              <a:t>。</a:t>
            </a:r>
            <a:endParaRPr lang="en-US" altLang="ja-JP" dirty="0" smtClean="0"/>
          </a:p>
          <a:p>
            <a:r>
              <a:rPr lang="ja-JP" altLang="en-US" sz="2400" dirty="0" smtClean="0"/>
              <a:t>作業</a:t>
            </a:r>
            <a:r>
              <a:rPr lang="ja-JP" altLang="en-US" sz="2400" dirty="0"/>
              <a:t>改善から設備改善へ</a:t>
            </a:r>
            <a:r>
              <a:rPr lang="ja-JP" altLang="en-US" dirty="0"/>
              <a:t> </a:t>
            </a:r>
            <a:endParaRPr lang="en-US" altLang="ja-JP" dirty="0" smtClean="0"/>
          </a:p>
          <a:p>
            <a:r>
              <a:rPr lang="ja-JP" altLang="en-US" dirty="0" smtClean="0"/>
              <a:t>生産</a:t>
            </a:r>
            <a:r>
              <a:rPr lang="ja-JP" altLang="en-US" dirty="0"/>
              <a:t>現場の改善案を大別すると、作業上のルールを決めたり、配分をやり直したり、 物の置場を明示したりする「作業改善」と、装置を導入したり、設備を自働化したり する「設備改善」とがある。「設備改善」にはお金がかかり、しかもやり直しが</a:t>
            </a:r>
            <a:r>
              <a:rPr lang="ja-JP" altLang="en-US" dirty="0" smtClean="0"/>
              <a:t>きかない</a:t>
            </a:r>
            <a:r>
              <a:rPr lang="ja-JP" altLang="en-US" dirty="0"/>
              <a:t>。トヨタ生産方式では、まず作業の手順化、標準化を徹底する。それによって</a:t>
            </a:r>
            <a:r>
              <a:rPr lang="ja-JP" altLang="en-US" dirty="0" smtClean="0"/>
              <a:t>大半の</a:t>
            </a:r>
            <a:r>
              <a:rPr lang="ja-JP" altLang="en-US" dirty="0"/>
              <a:t>問題点は改善できる。「設備改善」が先行すると、生産現場は「作業改善」を</a:t>
            </a:r>
            <a:r>
              <a:rPr lang="ja-JP" altLang="en-US" dirty="0" smtClean="0"/>
              <a:t>しない</a:t>
            </a:r>
            <a:r>
              <a:rPr lang="ja-JP" altLang="en-US" dirty="0"/>
              <a:t>ようになる。「作業改善」が行なわれてから「設備改善」が行なわれるべきで</a:t>
            </a:r>
            <a:r>
              <a:rPr lang="ja-JP" altLang="en-US" dirty="0" smtClean="0"/>
              <a:t>ある</a:t>
            </a:r>
            <a:r>
              <a:rPr lang="ja-JP" altLang="en-US" dirty="0"/>
              <a:t>。</a:t>
            </a:r>
            <a:endParaRPr lang="ja-JP" altLang="en-US" dirty="0"/>
          </a:p>
          <a:p>
            <a:r>
              <a:rPr lang="ja-JP" altLang="en-US" sz="2400" dirty="0" smtClean="0"/>
              <a:t>もうける</a:t>
            </a:r>
            <a:r>
              <a:rPr lang="en-US" altLang="ja-JP" sz="2400" dirty="0" smtClean="0"/>
              <a:t>IE</a:t>
            </a:r>
            <a:endParaRPr lang="en-US" altLang="ja-JP" dirty="0"/>
          </a:p>
          <a:p>
            <a:r>
              <a:rPr lang="en-US" altLang="ja-JP" dirty="0" smtClean="0"/>
              <a:t>IE</a:t>
            </a:r>
            <a:r>
              <a:rPr lang="ja-JP" altLang="en-US" dirty="0"/>
              <a:t>すなわちインダストリアル・エンジニアリングはアメリカから入ってきた</a:t>
            </a:r>
            <a:r>
              <a:rPr lang="ja-JP" altLang="en-US" dirty="0" smtClean="0"/>
              <a:t>生産管理</a:t>
            </a:r>
            <a:r>
              <a:rPr lang="ja-JP" altLang="en-US" dirty="0"/>
              <a:t>技術であり、経営管理技術である。その定義はさておいて、トヨタ生産方式では、 生産現場全体に及び、質・量・タイミングの調和のうえにコストの低減をはかる「</a:t>
            </a:r>
            <a:r>
              <a:rPr lang="ja-JP" altLang="en-US" dirty="0" smtClean="0"/>
              <a:t>製造</a:t>
            </a:r>
            <a:r>
              <a:rPr lang="ja-JP" altLang="en-US" dirty="0"/>
              <a:t>技術」であるとする。たんに学者の世界で論じられる</a:t>
            </a:r>
            <a:r>
              <a:rPr lang="en-US" altLang="ja-JP" dirty="0"/>
              <a:t>IE</a:t>
            </a:r>
            <a:r>
              <a:rPr lang="ja-JP" altLang="en-US" dirty="0"/>
              <a:t>の手法</a:t>
            </a:r>
            <a:r>
              <a:rPr lang="en-US" altLang="ja-JP" dirty="0"/>
              <a:t>(</a:t>
            </a:r>
            <a:r>
              <a:rPr lang="ja-JP" altLang="en-US" dirty="0"/>
              <a:t>メソッド</a:t>
            </a:r>
            <a:r>
              <a:rPr lang="en-US" altLang="ja-JP" dirty="0"/>
              <a:t>)</a:t>
            </a:r>
            <a:r>
              <a:rPr lang="ja-JP" altLang="en-US" dirty="0" smtClean="0"/>
              <a:t>ではなく</a:t>
            </a:r>
            <a:r>
              <a:rPr lang="ja-JP" altLang="en-US" dirty="0"/>
              <a:t>、原価低減に直結する「もうける</a:t>
            </a:r>
            <a:r>
              <a:rPr lang="en-US" altLang="ja-JP" dirty="0"/>
              <a:t>IE</a:t>
            </a:r>
            <a:r>
              <a:rPr lang="ja-JP" altLang="en-US" dirty="0"/>
              <a:t>」こそ「トヨタ式</a:t>
            </a:r>
            <a:r>
              <a:rPr lang="en-US" altLang="ja-JP" dirty="0"/>
              <a:t>IE</a:t>
            </a:r>
            <a:r>
              <a:rPr lang="ja-JP" altLang="en-US" dirty="0"/>
              <a:t>」のいちばんの特徴 である</a:t>
            </a:r>
            <a:r>
              <a:rPr lang="ja-JP" altLang="en-US" dirty="0" smtClean="0"/>
              <a:t>。</a:t>
            </a:r>
            <a:endParaRPr lang="ja-JP" altLang="en-US" dirty="0"/>
          </a:p>
        </p:txBody>
      </p:sp>
    </p:spTree>
    <p:extLst>
      <p:ext uri="{BB962C8B-B14F-4D97-AF65-F5344CB8AC3E}">
        <p14:creationId xmlns:p14="http://schemas.microsoft.com/office/powerpoint/2010/main" val="207545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トヨタ生産方式の基本思想</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テキスト ボックス 4"/>
          <p:cNvSpPr txBox="1"/>
          <p:nvPr/>
        </p:nvSpPr>
        <p:spPr>
          <a:xfrm>
            <a:off x="2751667" y="863599"/>
            <a:ext cx="4402667" cy="584775"/>
          </a:xfrm>
          <a:prstGeom prst="rect">
            <a:avLst/>
          </a:prstGeom>
          <a:noFill/>
        </p:spPr>
        <p:txBody>
          <a:bodyPr wrap="square" rtlCol="0">
            <a:spAutoFit/>
          </a:bodyPr>
          <a:lstStyle/>
          <a:p>
            <a:r>
              <a:rPr kumimoji="1" lang="ja-JP" altLang="en-US" sz="3200" dirty="0" smtClean="0"/>
              <a:t>「徹底した無駄の排除」</a:t>
            </a:r>
            <a:endParaRPr kumimoji="1" lang="ja-JP" altLang="en-US" sz="3200" dirty="0"/>
          </a:p>
        </p:txBody>
      </p:sp>
      <p:sp>
        <p:nvSpPr>
          <p:cNvPr id="6" name="テキスト ボックス 5"/>
          <p:cNvSpPr txBox="1"/>
          <p:nvPr/>
        </p:nvSpPr>
        <p:spPr>
          <a:xfrm>
            <a:off x="0" y="1634067"/>
            <a:ext cx="9906000" cy="4524315"/>
          </a:xfrm>
          <a:prstGeom prst="rect">
            <a:avLst/>
          </a:prstGeom>
          <a:noFill/>
        </p:spPr>
        <p:txBody>
          <a:bodyPr wrap="square" rtlCol="0">
            <a:spAutoFit/>
          </a:bodyPr>
          <a:lstStyle/>
          <a:p>
            <a:r>
              <a:rPr kumimoji="1" lang="ja-JP" altLang="en-US" sz="2400" dirty="0" smtClean="0"/>
              <a:t>原価に利潤をのせて値段を決定するような「原価主義」のやりかたは最終的なツケを消費者に回す。</a:t>
            </a:r>
            <a:endParaRPr kumimoji="1" lang="en-US" altLang="ja-JP" sz="2400" dirty="0" smtClean="0"/>
          </a:p>
          <a:p>
            <a:r>
              <a:rPr kumimoji="1" lang="ja-JP" altLang="en-US" sz="2400" dirty="0" smtClean="0"/>
              <a:t>製造業にとって、自由競争市場で生き残るためには原価の低減こそ至上命令なのである。</a:t>
            </a:r>
            <a:endParaRPr kumimoji="1" lang="en-US" altLang="ja-JP" sz="2400" dirty="0" smtClean="0"/>
          </a:p>
          <a:p>
            <a:endParaRPr kumimoji="1" lang="en-US" altLang="ja-JP" sz="2400" dirty="0"/>
          </a:p>
          <a:p>
            <a:r>
              <a:rPr kumimoji="1" lang="ja-JP" altLang="en-US" sz="2400" dirty="0" smtClean="0"/>
              <a:t>量の関数の下でのコストダウンはだれにでもできるが、低成長時代には</a:t>
            </a:r>
            <a:endParaRPr kumimoji="1" lang="en-US" altLang="ja-JP" sz="2400" dirty="0" smtClean="0"/>
          </a:p>
          <a:p>
            <a:r>
              <a:rPr kumimoji="1" lang="ja-JP" altLang="en-US" sz="2400" dirty="0" smtClean="0"/>
              <a:t>いかなる形のコストダウンに奇策はない。</a:t>
            </a:r>
            <a:endParaRPr kumimoji="1" lang="en-US" altLang="ja-JP" sz="2400" dirty="0" smtClean="0"/>
          </a:p>
          <a:p>
            <a:endParaRPr kumimoji="1" lang="en-US" altLang="ja-JP" sz="2400" dirty="0"/>
          </a:p>
          <a:p>
            <a:r>
              <a:rPr kumimoji="1" lang="ja-JP" altLang="en-US" sz="2400" dirty="0" smtClean="0"/>
              <a:t>人間の能力を十分に引き出して、働きがいを高め、設備や機械をうまく使いこなして、徹底的にムダの排除された仕事を行う</a:t>
            </a:r>
            <a:endParaRPr kumimoji="1" lang="en-US" altLang="ja-JP" sz="2400" dirty="0" smtClean="0"/>
          </a:p>
          <a:p>
            <a:r>
              <a:rPr kumimoji="1" lang="ja-JP" altLang="en-US" sz="2400" dirty="0" smtClean="0"/>
              <a:t>当たり前の、それでいてオーソドックスかつ総合的な経営システムが要請されている。</a:t>
            </a:r>
            <a:endParaRPr kumimoji="1" lang="ja-JP" altLang="en-US" sz="2400" dirty="0"/>
          </a:p>
        </p:txBody>
      </p:sp>
    </p:spTree>
    <p:extLst>
      <p:ext uri="{BB962C8B-B14F-4D97-AF65-F5344CB8AC3E}">
        <p14:creationId xmlns:p14="http://schemas.microsoft.com/office/powerpoint/2010/main" val="695225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トヨタ生産方式の２本柱</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テキスト ボックス 4"/>
          <p:cNvSpPr txBox="1"/>
          <p:nvPr/>
        </p:nvSpPr>
        <p:spPr>
          <a:xfrm>
            <a:off x="414866" y="982133"/>
            <a:ext cx="9491134" cy="3600986"/>
          </a:xfrm>
          <a:prstGeom prst="rect">
            <a:avLst/>
          </a:prstGeom>
          <a:noFill/>
        </p:spPr>
        <p:txBody>
          <a:bodyPr wrap="square" rtlCol="0">
            <a:spAutoFit/>
          </a:bodyPr>
          <a:lstStyle/>
          <a:p>
            <a:r>
              <a:rPr kumimoji="1" lang="ja-JP" altLang="en-US" sz="2400" dirty="0" smtClean="0"/>
              <a:t>ジャストインタイム・・・連携プレーの妙を発揮させる</a:t>
            </a:r>
            <a:endParaRPr kumimoji="1" lang="en-US" altLang="ja-JP" sz="2400" dirty="0" smtClean="0"/>
          </a:p>
          <a:p>
            <a:r>
              <a:rPr kumimoji="1" lang="en-US" altLang="ja-JP" dirty="0"/>
              <a:t>	</a:t>
            </a:r>
            <a:r>
              <a:rPr kumimoji="1" lang="ja-JP" altLang="en-US" dirty="0" smtClean="0"/>
              <a:t>必要なものを、必要なときに、必要なだけ供給する</a:t>
            </a:r>
            <a:endParaRPr kumimoji="1" lang="en-US" altLang="ja-JP" dirty="0" smtClean="0"/>
          </a:p>
          <a:p>
            <a:r>
              <a:rPr kumimoji="1" lang="en-US" altLang="ja-JP" dirty="0"/>
              <a:t>	</a:t>
            </a:r>
            <a:r>
              <a:rPr kumimoji="1" lang="ja-JP" altLang="en-US" dirty="0" smtClean="0"/>
              <a:t>かんばん方式はジャストインタイムをスムーズに行うための手段である。</a:t>
            </a:r>
            <a:endParaRPr kumimoji="1" lang="en-US" altLang="ja-JP" dirty="0" smtClean="0"/>
          </a:p>
          <a:p>
            <a:endParaRPr kumimoji="1" lang="en-US" altLang="ja-JP" dirty="0" smtClean="0"/>
          </a:p>
          <a:p>
            <a:r>
              <a:rPr kumimoji="1" lang="ja-JP" altLang="en-US" sz="2400" dirty="0" smtClean="0"/>
              <a:t>ニンベンのついた自働化・・・選手ひとりひとりの技を高める</a:t>
            </a:r>
            <a:endParaRPr kumimoji="1" lang="en-US" altLang="ja-JP" sz="2400" dirty="0" smtClean="0"/>
          </a:p>
          <a:p>
            <a:r>
              <a:rPr kumimoji="1" lang="en-US" altLang="ja-JP" dirty="0" smtClean="0"/>
              <a:t>	</a:t>
            </a:r>
            <a:r>
              <a:rPr kumimoji="1" lang="ja-JP" altLang="en-US" dirty="0" smtClean="0"/>
              <a:t>機械に良し悪しの判断させる装置をビルトインする。</a:t>
            </a:r>
            <a:endParaRPr kumimoji="1" lang="en-US" altLang="ja-JP" dirty="0" smtClean="0"/>
          </a:p>
          <a:p>
            <a:r>
              <a:rPr kumimoji="1" lang="en-US" altLang="ja-JP" dirty="0"/>
              <a:t>	</a:t>
            </a:r>
            <a:r>
              <a:rPr kumimoji="1" lang="ja-JP" altLang="en-US" dirty="0" smtClean="0"/>
              <a:t>人は正常に機械が動いているときはいらず、異常でストップしたときにいけばよい。</a:t>
            </a:r>
            <a:endParaRPr kumimoji="1" lang="en-US" altLang="ja-JP" dirty="0" smtClean="0"/>
          </a:p>
          <a:p>
            <a:r>
              <a:rPr kumimoji="1" lang="en-US" altLang="ja-JP" dirty="0"/>
              <a:t>	</a:t>
            </a:r>
            <a:r>
              <a:rPr kumimoji="1" lang="ja-JP" altLang="en-US" dirty="0" smtClean="0"/>
              <a:t>⇒ひとりで何台もの機械を持てるようになり、工数低減が進み生産効率は飛躍的に向上する</a:t>
            </a:r>
            <a:endParaRPr kumimoji="1" lang="en-US" altLang="ja-JP" dirty="0" smtClean="0"/>
          </a:p>
          <a:p>
            <a:r>
              <a:rPr kumimoji="1" lang="en-US" altLang="ja-JP" dirty="0"/>
              <a:t>	</a:t>
            </a:r>
            <a:r>
              <a:rPr kumimoji="1" lang="ja-JP" altLang="en-US" dirty="0" smtClean="0"/>
              <a:t>異常があれば機械を止めて問題を明らかにする。</a:t>
            </a:r>
            <a:endParaRPr kumimoji="1" lang="en-US" altLang="ja-JP" dirty="0" smtClean="0"/>
          </a:p>
          <a:p>
            <a:r>
              <a:rPr kumimoji="1" lang="en-US" altLang="ja-JP" dirty="0"/>
              <a:t>	</a:t>
            </a:r>
            <a:r>
              <a:rPr kumimoji="1" lang="ja-JP" altLang="en-US" dirty="0" smtClean="0"/>
              <a:t>問題をはっきりさせて改善を進める。再発防止の手が打たれる</a:t>
            </a:r>
            <a:endParaRPr kumimoji="1" lang="en-US" altLang="ja-JP" dirty="0"/>
          </a:p>
          <a:p>
            <a:r>
              <a:rPr kumimoji="1" lang="en-US" altLang="ja-JP" dirty="0" smtClean="0"/>
              <a:t>	</a:t>
            </a:r>
            <a:r>
              <a:rPr kumimoji="1" lang="ja-JP" altLang="en-US" dirty="0" smtClean="0"/>
              <a:t>自動化では不良品の量産を防止することはできないし、機械の故障を自動的にチェックする働きも組み込まれていない。</a:t>
            </a:r>
            <a:endParaRPr kumimoji="1" lang="ja-JP" altLang="en-US" dirty="0"/>
          </a:p>
        </p:txBody>
      </p:sp>
    </p:spTree>
    <p:extLst>
      <p:ext uri="{BB962C8B-B14F-4D97-AF65-F5344CB8AC3E}">
        <p14:creationId xmlns:p14="http://schemas.microsoft.com/office/powerpoint/2010/main" val="582228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ムダを徹底的に排除する</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テキスト ボックス 4"/>
          <p:cNvSpPr txBox="1"/>
          <p:nvPr/>
        </p:nvSpPr>
        <p:spPr>
          <a:xfrm>
            <a:off x="0" y="1354667"/>
            <a:ext cx="9668933" cy="2031325"/>
          </a:xfrm>
          <a:prstGeom prst="rect">
            <a:avLst/>
          </a:prstGeom>
          <a:noFill/>
        </p:spPr>
        <p:txBody>
          <a:bodyPr wrap="square" rtlCol="0">
            <a:spAutoFit/>
          </a:bodyPr>
          <a:lstStyle/>
          <a:p>
            <a:r>
              <a:rPr kumimoji="1" lang="ja-JP" altLang="en-US" dirty="0" smtClean="0"/>
              <a:t>基本的な考え</a:t>
            </a:r>
            <a:endParaRPr kumimoji="1" lang="en-US" altLang="ja-JP" dirty="0" smtClean="0"/>
          </a:p>
          <a:p>
            <a:r>
              <a:rPr kumimoji="1" lang="ja-JP" altLang="en-US" dirty="0" smtClean="0"/>
              <a:t>①原価低減に結びついてはじめて意味がある。</a:t>
            </a:r>
            <a:endParaRPr kumimoji="1" lang="en-US" altLang="ja-JP" dirty="0" smtClean="0"/>
          </a:p>
          <a:p>
            <a:r>
              <a:rPr kumimoji="1" lang="ja-JP" altLang="en-US" dirty="0" smtClean="0"/>
              <a:t>必要なものだけを、いかに少ない人間で作り出すか</a:t>
            </a:r>
            <a:endParaRPr kumimoji="1" lang="en-US" altLang="ja-JP" dirty="0" smtClean="0"/>
          </a:p>
          <a:p>
            <a:endParaRPr kumimoji="1" lang="en-US" altLang="ja-JP" dirty="0"/>
          </a:p>
          <a:p>
            <a:r>
              <a:rPr kumimoji="1" lang="ja-JP" altLang="en-US" dirty="0" smtClean="0"/>
              <a:t>②それぞれの段階</a:t>
            </a:r>
            <a:r>
              <a:rPr kumimoji="1" lang="en-US" altLang="ja-JP" dirty="0" smtClean="0"/>
              <a:t>※</a:t>
            </a:r>
            <a:r>
              <a:rPr kumimoji="1" lang="ja-JP" altLang="en-US" dirty="0" smtClean="0"/>
              <a:t>で能率向上がなされ、その上に全体としても成果があがるような見方、考え方で能率アップが進められなければならない</a:t>
            </a:r>
            <a:endParaRPr kumimoji="1" lang="en-US" altLang="ja-JP" dirty="0" smtClean="0"/>
          </a:p>
          <a:p>
            <a:r>
              <a:rPr kumimoji="1" lang="en-US" altLang="ja-JP" dirty="0" smtClean="0"/>
              <a:t>※</a:t>
            </a:r>
            <a:r>
              <a:rPr kumimoji="1" lang="ja-JP" altLang="en-US" dirty="0" smtClean="0"/>
              <a:t>ひとりひとり</a:t>
            </a:r>
            <a:r>
              <a:rPr kumimoji="1" lang="ja-JP" altLang="en-US" dirty="0"/>
              <a:t>の作業者、それが集まったライン、ラインを中心とする</a:t>
            </a:r>
            <a:r>
              <a:rPr kumimoji="1" lang="ja-JP" altLang="en-US" dirty="0" smtClean="0"/>
              <a:t>工場</a:t>
            </a:r>
            <a:endParaRPr kumimoji="1" lang="ja-JP" altLang="en-US" dirty="0"/>
          </a:p>
        </p:txBody>
      </p:sp>
    </p:spTree>
    <p:extLst>
      <p:ext uri="{BB962C8B-B14F-4D97-AF65-F5344CB8AC3E}">
        <p14:creationId xmlns:p14="http://schemas.microsoft.com/office/powerpoint/2010/main" val="3424358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ムダの徹底的な摘出</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テキスト ボックス 4"/>
          <p:cNvSpPr txBox="1"/>
          <p:nvPr/>
        </p:nvSpPr>
        <p:spPr>
          <a:xfrm>
            <a:off x="2150534" y="1066800"/>
            <a:ext cx="6595533" cy="3970318"/>
          </a:xfrm>
          <a:prstGeom prst="rect">
            <a:avLst/>
          </a:prstGeom>
          <a:noFill/>
        </p:spPr>
        <p:txBody>
          <a:bodyPr wrap="square" rtlCol="0">
            <a:spAutoFit/>
          </a:bodyPr>
          <a:lstStyle/>
          <a:p>
            <a:pPr marL="342900" indent="-342900">
              <a:buFont typeface="+mj-lt"/>
              <a:buAutoNum type="arabicPeriod"/>
            </a:pPr>
            <a:r>
              <a:rPr kumimoji="1" lang="ja-JP" altLang="en-US" sz="3600" dirty="0" smtClean="0"/>
              <a:t>作りすぎのムダ</a:t>
            </a:r>
            <a:endParaRPr kumimoji="1" lang="en-US" altLang="ja-JP" sz="3600" dirty="0" smtClean="0"/>
          </a:p>
          <a:p>
            <a:pPr marL="342900" indent="-342900">
              <a:buFont typeface="+mj-lt"/>
              <a:buAutoNum type="arabicPeriod"/>
            </a:pPr>
            <a:r>
              <a:rPr kumimoji="1" lang="ja-JP" altLang="en-US" sz="3600" dirty="0" smtClean="0"/>
              <a:t>手持ちのムダ</a:t>
            </a:r>
            <a:endParaRPr kumimoji="1" lang="en-US" altLang="ja-JP" sz="3600" dirty="0" smtClean="0"/>
          </a:p>
          <a:p>
            <a:pPr marL="342900" indent="-342900">
              <a:buFont typeface="+mj-lt"/>
              <a:buAutoNum type="arabicPeriod"/>
            </a:pPr>
            <a:r>
              <a:rPr kumimoji="1" lang="ja-JP" altLang="en-US" sz="3600" dirty="0"/>
              <a:t>運搬</a:t>
            </a:r>
            <a:r>
              <a:rPr kumimoji="1" lang="ja-JP" altLang="en-US" sz="3600" dirty="0" smtClean="0"/>
              <a:t>のムダ</a:t>
            </a:r>
            <a:endParaRPr kumimoji="1" lang="en-US" altLang="ja-JP" sz="3600" dirty="0" smtClean="0"/>
          </a:p>
          <a:p>
            <a:pPr marL="342900" indent="-342900">
              <a:buFont typeface="+mj-lt"/>
              <a:buAutoNum type="arabicPeriod"/>
            </a:pPr>
            <a:r>
              <a:rPr kumimoji="1" lang="ja-JP" altLang="en-US" sz="3600" dirty="0" smtClean="0"/>
              <a:t>加工そのもののムダ</a:t>
            </a:r>
            <a:endParaRPr kumimoji="1" lang="en-US" altLang="ja-JP" sz="3600" dirty="0" smtClean="0"/>
          </a:p>
          <a:p>
            <a:pPr marL="342900" indent="-342900">
              <a:buFont typeface="+mj-lt"/>
              <a:buAutoNum type="arabicPeriod"/>
            </a:pPr>
            <a:r>
              <a:rPr kumimoji="1" lang="ja-JP" altLang="en-US" sz="3600" dirty="0" smtClean="0"/>
              <a:t>在庫のムダ</a:t>
            </a:r>
            <a:endParaRPr kumimoji="1" lang="en-US" altLang="ja-JP" sz="3600" dirty="0" smtClean="0"/>
          </a:p>
          <a:p>
            <a:pPr marL="342900" indent="-342900">
              <a:buFont typeface="+mj-lt"/>
              <a:buAutoNum type="arabicPeriod"/>
            </a:pPr>
            <a:r>
              <a:rPr kumimoji="1" lang="ja-JP" altLang="en-US" sz="3600" dirty="0" smtClean="0"/>
              <a:t>動作のムダ</a:t>
            </a:r>
            <a:endParaRPr kumimoji="1" lang="en-US" altLang="ja-JP" sz="3600" dirty="0" smtClean="0"/>
          </a:p>
          <a:p>
            <a:pPr marL="342900" indent="-342900">
              <a:buFont typeface="+mj-lt"/>
              <a:buAutoNum type="arabicPeriod"/>
            </a:pPr>
            <a:r>
              <a:rPr kumimoji="1" lang="ja-JP" altLang="en-US" sz="3600" dirty="0" smtClean="0"/>
              <a:t>不良をつくるムダ</a:t>
            </a:r>
            <a:endParaRPr kumimoji="1" lang="ja-JP" altLang="en-US" sz="3600" dirty="0"/>
          </a:p>
        </p:txBody>
      </p:sp>
      <p:sp>
        <p:nvSpPr>
          <p:cNvPr id="6" name="テキスト ボックス 5"/>
          <p:cNvSpPr txBox="1"/>
          <p:nvPr/>
        </p:nvSpPr>
        <p:spPr>
          <a:xfrm>
            <a:off x="1143000" y="5604933"/>
            <a:ext cx="7399867" cy="646331"/>
          </a:xfrm>
          <a:prstGeom prst="rect">
            <a:avLst/>
          </a:prstGeom>
          <a:noFill/>
        </p:spPr>
        <p:txBody>
          <a:bodyPr wrap="square" rtlCol="0">
            <a:spAutoFit/>
          </a:bodyPr>
          <a:lstStyle/>
          <a:p>
            <a:pPr algn="ctr"/>
            <a:r>
              <a:rPr kumimoji="1" lang="ja-JP" altLang="en-US" dirty="0" smtClean="0"/>
              <a:t>トヨタ生産方式は余剰人員をはっきりと浮き出させるシステムである</a:t>
            </a:r>
            <a:endParaRPr kumimoji="1" lang="en-US" altLang="ja-JP" dirty="0" smtClean="0"/>
          </a:p>
          <a:p>
            <a:pPr algn="ctr"/>
            <a:r>
              <a:rPr kumimoji="1" lang="ja-JP" altLang="en-US" dirty="0" smtClean="0"/>
              <a:t>余剰人員をはっきりとつかみ有効に活用する</a:t>
            </a:r>
            <a:endParaRPr kumimoji="1" lang="en-US" altLang="ja-JP" dirty="0" smtClean="0"/>
          </a:p>
        </p:txBody>
      </p:sp>
    </p:spTree>
    <p:extLst>
      <p:ext uri="{BB962C8B-B14F-4D97-AF65-F5344CB8AC3E}">
        <p14:creationId xmlns:p14="http://schemas.microsoft.com/office/powerpoint/2010/main" val="1995244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トヨタ生産方式の運営手段</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テキスト ボックス 4"/>
          <p:cNvSpPr txBox="1"/>
          <p:nvPr/>
        </p:nvSpPr>
        <p:spPr>
          <a:xfrm>
            <a:off x="0" y="897467"/>
            <a:ext cx="9905999" cy="5262979"/>
          </a:xfrm>
          <a:prstGeom prst="rect">
            <a:avLst/>
          </a:prstGeom>
          <a:noFill/>
        </p:spPr>
        <p:txBody>
          <a:bodyPr wrap="square" rtlCol="0">
            <a:spAutoFit/>
          </a:bodyPr>
          <a:lstStyle/>
          <a:p>
            <a:r>
              <a:rPr kumimoji="1" lang="ja-JP" altLang="en-US" sz="3200" dirty="0" smtClean="0"/>
              <a:t>自らの手で標準作業を書いてみよ</a:t>
            </a:r>
            <a:endParaRPr kumimoji="1" lang="en-US" altLang="ja-JP" sz="3200" dirty="0" smtClean="0"/>
          </a:p>
          <a:p>
            <a:r>
              <a:rPr kumimoji="1" lang="en-US" altLang="ja-JP" sz="2400" dirty="0"/>
              <a:t>	</a:t>
            </a:r>
            <a:r>
              <a:rPr kumimoji="1" lang="ja-JP" altLang="en-US" sz="2400" dirty="0" smtClean="0"/>
              <a:t>目で見る管理を徹底する</a:t>
            </a:r>
            <a:endParaRPr kumimoji="1" lang="en-US" altLang="ja-JP" sz="2400" dirty="0" smtClean="0"/>
          </a:p>
          <a:p>
            <a:r>
              <a:rPr kumimoji="1" lang="en-US" altLang="ja-JP" sz="2400" dirty="0"/>
              <a:t>	</a:t>
            </a:r>
            <a:r>
              <a:rPr kumimoji="1" lang="ja-JP" altLang="en-US" sz="2400" dirty="0" smtClean="0"/>
              <a:t>効率的な諸条件を考慮して、物と機械と人の動きを</a:t>
            </a:r>
            <a:r>
              <a:rPr kumimoji="1" lang="en-US" altLang="ja-JP" sz="2400" dirty="0" smtClean="0"/>
              <a:t/>
            </a:r>
            <a:br>
              <a:rPr kumimoji="1" lang="en-US" altLang="ja-JP" sz="2400" dirty="0" smtClean="0"/>
            </a:br>
            <a:r>
              <a:rPr kumimoji="1" lang="en-US" altLang="ja-JP" sz="2400" dirty="0" smtClean="0"/>
              <a:t>	</a:t>
            </a:r>
            <a:r>
              <a:rPr kumimoji="1" lang="ja-JP" altLang="en-US" sz="2400" dirty="0" smtClean="0"/>
              <a:t>もっとも有効に組み合わせる。</a:t>
            </a:r>
            <a:endParaRPr kumimoji="1" lang="en-US" altLang="ja-JP" sz="2400" dirty="0" smtClean="0"/>
          </a:p>
          <a:p>
            <a:r>
              <a:rPr kumimoji="1" lang="en-US" altLang="ja-JP" sz="2400" dirty="0" smtClean="0"/>
              <a:t>	</a:t>
            </a:r>
            <a:r>
              <a:rPr kumimoji="1" lang="ja-JP" altLang="en-US" sz="2400" dirty="0" smtClean="0"/>
              <a:t>この組み合わせの集約された結果が「標準作業」</a:t>
            </a:r>
            <a:endParaRPr kumimoji="1" lang="en-US" altLang="ja-JP" sz="2400" dirty="0" smtClean="0"/>
          </a:p>
          <a:p>
            <a:r>
              <a:rPr kumimoji="1" lang="ja-JP" altLang="en-US" sz="3200" dirty="0"/>
              <a:t>チームワーク</a:t>
            </a:r>
            <a:r>
              <a:rPr kumimoji="1" lang="ja-JP" altLang="en-US" sz="3200" dirty="0" smtClean="0"/>
              <a:t>こそすべて</a:t>
            </a:r>
            <a:endParaRPr kumimoji="1" lang="en-US" altLang="ja-JP" sz="3200" dirty="0" smtClean="0"/>
          </a:p>
          <a:p>
            <a:r>
              <a:rPr kumimoji="1" lang="en-US" altLang="ja-JP" sz="3200" dirty="0" smtClean="0"/>
              <a:t>	</a:t>
            </a:r>
            <a:r>
              <a:rPr kumimoji="1" lang="ja-JP" altLang="en-US" sz="2400" dirty="0" smtClean="0"/>
              <a:t>ひとりでどれだけやったかよりも、チームでどれだけやったかが肝心</a:t>
            </a:r>
            <a:endParaRPr kumimoji="1" lang="en-US" altLang="ja-JP" sz="2400" dirty="0" smtClean="0"/>
          </a:p>
          <a:p>
            <a:endParaRPr kumimoji="1" lang="en-US" altLang="ja-JP" sz="3200" dirty="0" smtClean="0"/>
          </a:p>
          <a:p>
            <a:r>
              <a:rPr kumimoji="1" lang="ja-JP" altLang="en-US" sz="3200" dirty="0" smtClean="0"/>
              <a:t>バトンタッチの妙</a:t>
            </a:r>
            <a:endParaRPr kumimoji="1" lang="en-US" altLang="ja-JP" sz="3200" dirty="0" smtClean="0"/>
          </a:p>
          <a:p>
            <a:r>
              <a:rPr kumimoji="1" lang="en-US" altLang="ja-JP" sz="2400" dirty="0"/>
              <a:t>	</a:t>
            </a:r>
            <a:r>
              <a:rPr kumimoji="1" lang="ja-JP" altLang="en-US" sz="2400" dirty="0" smtClean="0"/>
              <a:t>お互いの仕事に線を引いてはいけない。</a:t>
            </a:r>
            <a:endParaRPr kumimoji="1" lang="en-US" altLang="ja-JP" sz="2400" dirty="0" smtClean="0"/>
          </a:p>
          <a:p>
            <a:r>
              <a:rPr kumimoji="1" lang="en-US" altLang="ja-JP" sz="2400" dirty="0"/>
              <a:t>	</a:t>
            </a:r>
            <a:r>
              <a:rPr kumimoji="1" lang="ja-JP" altLang="en-US" sz="2400" dirty="0" smtClean="0"/>
              <a:t>全員が同じレベルの力でやることが望ましいが実際にはそうならない。</a:t>
            </a:r>
            <a:r>
              <a:rPr kumimoji="1" lang="en-US" altLang="ja-JP" sz="2400" dirty="0" smtClean="0"/>
              <a:t>	</a:t>
            </a:r>
            <a:r>
              <a:rPr kumimoji="1" lang="ja-JP" altLang="en-US" sz="2400" dirty="0" smtClean="0"/>
              <a:t>「助け合い運動」がチームワークを生み出す原動力</a:t>
            </a:r>
            <a:endParaRPr kumimoji="1" lang="ja-JP" altLang="en-US" sz="2400" dirty="0"/>
          </a:p>
        </p:txBody>
      </p:sp>
    </p:spTree>
    <p:extLst>
      <p:ext uri="{BB962C8B-B14F-4D97-AF65-F5344CB8AC3E}">
        <p14:creationId xmlns:p14="http://schemas.microsoft.com/office/powerpoint/2010/main" val="79645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大企業ほど反射神経を設置する</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テキスト ボックス 4"/>
          <p:cNvSpPr txBox="1"/>
          <p:nvPr/>
        </p:nvSpPr>
        <p:spPr>
          <a:xfrm>
            <a:off x="778934" y="1075266"/>
            <a:ext cx="8830733" cy="2677656"/>
          </a:xfrm>
          <a:prstGeom prst="rect">
            <a:avLst/>
          </a:prstGeom>
          <a:noFill/>
        </p:spPr>
        <p:txBody>
          <a:bodyPr wrap="square" rtlCol="0">
            <a:spAutoFit/>
          </a:bodyPr>
          <a:lstStyle/>
          <a:p>
            <a:r>
              <a:rPr kumimoji="1" lang="ja-JP" altLang="en-US" sz="2400" dirty="0" smtClean="0"/>
              <a:t>脳までいかずに反射中枢で折り返して</a:t>
            </a:r>
            <a:endParaRPr kumimoji="1" lang="en-US" altLang="ja-JP" sz="2400" dirty="0" smtClean="0"/>
          </a:p>
          <a:p>
            <a:r>
              <a:rPr kumimoji="1" lang="ja-JP" altLang="en-US" sz="2400" dirty="0" smtClean="0"/>
              <a:t>瞬時に対応する反射神経を企業がもっていなければならない。</a:t>
            </a:r>
            <a:endParaRPr kumimoji="1" lang="en-US" altLang="ja-JP" sz="2400" dirty="0" smtClean="0"/>
          </a:p>
          <a:p>
            <a:endParaRPr kumimoji="1" lang="en-US" altLang="ja-JP" sz="2400" dirty="0"/>
          </a:p>
          <a:p>
            <a:r>
              <a:rPr kumimoji="1" lang="ja-JP" altLang="en-US" sz="2400" dirty="0" smtClean="0"/>
              <a:t>「目で見る管理」</a:t>
            </a:r>
            <a:endParaRPr kumimoji="1" lang="en-US" altLang="ja-JP" sz="2400" dirty="0" smtClean="0"/>
          </a:p>
          <a:p>
            <a:r>
              <a:rPr kumimoji="1" lang="ja-JP" altLang="en-US" sz="2400" dirty="0" smtClean="0"/>
              <a:t>「ジャスインタイム」</a:t>
            </a:r>
            <a:endParaRPr kumimoji="1" lang="en-US" altLang="ja-JP" sz="2400" dirty="0" smtClean="0"/>
          </a:p>
          <a:p>
            <a:r>
              <a:rPr kumimoji="1" lang="ja-JP" altLang="en-US" sz="2400" dirty="0" smtClean="0"/>
              <a:t>「自働化」</a:t>
            </a:r>
            <a:endParaRPr kumimoji="1" lang="en-US" altLang="ja-JP" sz="2400" dirty="0" smtClean="0"/>
          </a:p>
          <a:p>
            <a:r>
              <a:rPr kumimoji="1" lang="ja-JP" altLang="en-US" sz="2400" dirty="0" smtClean="0"/>
              <a:t>により反射神経を鍛えることができる</a:t>
            </a:r>
            <a:endParaRPr kumimoji="1" lang="ja-JP" altLang="en-US" sz="2400" dirty="0"/>
          </a:p>
        </p:txBody>
      </p:sp>
    </p:spTree>
    <p:extLst>
      <p:ext uri="{BB962C8B-B14F-4D97-AF65-F5344CB8AC3E}">
        <p14:creationId xmlns:p14="http://schemas.microsoft.com/office/powerpoint/2010/main" val="3977674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「動き」を「働き」にする</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テキスト ボックス 4"/>
          <p:cNvSpPr txBox="1"/>
          <p:nvPr/>
        </p:nvSpPr>
        <p:spPr>
          <a:xfrm>
            <a:off x="389468" y="1024466"/>
            <a:ext cx="9186334" cy="4154984"/>
          </a:xfrm>
          <a:prstGeom prst="rect">
            <a:avLst/>
          </a:prstGeom>
          <a:noFill/>
        </p:spPr>
        <p:txBody>
          <a:bodyPr wrap="square" rtlCol="0">
            <a:spAutoFit/>
          </a:bodyPr>
          <a:lstStyle/>
          <a:p>
            <a:r>
              <a:rPr kumimoji="1" lang="ja-JP" altLang="en-US" sz="2400" dirty="0" smtClean="0"/>
              <a:t>「働く」とは工程が進み、仕事が出来上がっていくことが</a:t>
            </a:r>
            <a:endParaRPr kumimoji="1" lang="en-US" altLang="ja-JP" sz="2400" dirty="0" smtClean="0"/>
          </a:p>
          <a:p>
            <a:r>
              <a:rPr kumimoji="1" lang="ja-JP" altLang="en-US" sz="2400" dirty="0" smtClean="0"/>
              <a:t>「認識」されなければならない</a:t>
            </a:r>
            <a:endParaRPr kumimoji="1" lang="en-US" altLang="ja-JP" sz="2400" dirty="0" smtClean="0"/>
          </a:p>
          <a:p>
            <a:endParaRPr kumimoji="1" lang="en-US" altLang="ja-JP" sz="2400" dirty="0"/>
          </a:p>
          <a:p>
            <a:r>
              <a:rPr kumimoji="1" lang="ja-JP" altLang="en-US" sz="2400" dirty="0" smtClean="0"/>
              <a:t>作業を細かく観察すると動きを「ムダ」と「作業」に分けることができる</a:t>
            </a:r>
            <a:endParaRPr kumimoji="1" lang="en-US" altLang="ja-JP" sz="2400" dirty="0" smtClean="0"/>
          </a:p>
          <a:p>
            <a:endParaRPr kumimoji="1" lang="en-US" altLang="ja-JP" sz="2400" dirty="0"/>
          </a:p>
          <a:p>
            <a:r>
              <a:rPr kumimoji="1" lang="ja-JP" altLang="en-US" sz="2400" dirty="0" smtClean="0"/>
              <a:t>ムダ・・・なんら必要のないもの。すぐに省いていかなければならない</a:t>
            </a:r>
            <a:endParaRPr kumimoji="1" lang="en-US" altLang="ja-JP" sz="2400" dirty="0" smtClean="0"/>
          </a:p>
          <a:p>
            <a:endParaRPr kumimoji="1" lang="en-US" altLang="ja-JP" sz="2400" dirty="0"/>
          </a:p>
          <a:p>
            <a:r>
              <a:rPr kumimoji="1" lang="ja-JP" altLang="en-US" sz="2400" dirty="0" smtClean="0"/>
              <a:t>作業・・・</a:t>
            </a:r>
            <a:endParaRPr kumimoji="1" lang="en-US" altLang="ja-JP" sz="2400" dirty="0" smtClean="0"/>
          </a:p>
          <a:p>
            <a:r>
              <a:rPr kumimoji="1" lang="en-US" altLang="ja-JP" sz="2400" dirty="0"/>
              <a:t>	</a:t>
            </a:r>
            <a:r>
              <a:rPr kumimoji="1" lang="ja-JP" altLang="en-US" sz="2400" dirty="0" smtClean="0"/>
              <a:t>「付加価値のない作業」・・・いまの作業条件の下ではやらなければならないもの</a:t>
            </a:r>
            <a:endParaRPr kumimoji="1" lang="en-US" altLang="ja-JP" sz="2400" dirty="0" smtClean="0"/>
          </a:p>
          <a:p>
            <a:r>
              <a:rPr kumimoji="1" lang="en-US" altLang="ja-JP" sz="2400" dirty="0"/>
              <a:t>	</a:t>
            </a:r>
            <a:r>
              <a:rPr kumimoji="1" lang="ja-JP" altLang="en-US" sz="2400" dirty="0" smtClean="0"/>
              <a:t>「付加価値を高める作業」・・・なんらかの形で「加工」すること</a:t>
            </a:r>
            <a:endParaRPr kumimoji="1" lang="ja-JP" altLang="en-US" sz="2400" dirty="0"/>
          </a:p>
        </p:txBody>
      </p:sp>
      <p:sp>
        <p:nvSpPr>
          <p:cNvPr id="6" name="テキスト ボックス 5"/>
          <p:cNvSpPr txBox="1"/>
          <p:nvPr/>
        </p:nvSpPr>
        <p:spPr>
          <a:xfrm>
            <a:off x="778934" y="5740414"/>
            <a:ext cx="8830733" cy="461665"/>
          </a:xfrm>
          <a:prstGeom prst="rect">
            <a:avLst/>
          </a:prstGeom>
          <a:noFill/>
        </p:spPr>
        <p:txBody>
          <a:bodyPr wrap="square" rtlCol="0">
            <a:spAutoFit/>
          </a:bodyPr>
          <a:lstStyle/>
          <a:p>
            <a:pPr algn="ctr"/>
            <a:r>
              <a:rPr kumimoji="1" lang="ja-JP" altLang="en-US" sz="2400" dirty="0" smtClean="0"/>
              <a:t>工数低減とは、「付加価値を高める作業」の比率を高めること</a:t>
            </a:r>
            <a:endParaRPr kumimoji="1" lang="ja-JP" altLang="en-US" sz="2400" dirty="0"/>
          </a:p>
        </p:txBody>
      </p:sp>
    </p:spTree>
    <p:extLst>
      <p:ext uri="{BB962C8B-B14F-4D97-AF65-F5344CB8AC3E}">
        <p14:creationId xmlns:p14="http://schemas.microsoft.com/office/powerpoint/2010/main" val="1001899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量とスピードからの脱却</a:t>
            </a:r>
            <a:endParaRPr kumimoji="1" lang="ja-JP" altLang="en-US" dirty="0"/>
          </a:p>
        </p:txBody>
      </p:sp>
      <p:sp>
        <p:nvSpPr>
          <p:cNvPr id="4" name="フッター プレースホルダー 3"/>
          <p:cNvSpPr>
            <a:spLocks noGrp="1"/>
          </p:cNvSpPr>
          <p:nvPr>
            <p:ph type="ftr" sz="quarter" idx="11"/>
          </p:nvPr>
        </p:nvSpPr>
        <p:spPr/>
        <p:txBody>
          <a:bodyPr/>
          <a:lstStyle/>
          <a:p>
            <a:r>
              <a:rPr lang="en-US" smtClean="0"/>
              <a:t>https://coredou.com/</a:t>
            </a:r>
            <a:endParaRPr lang="en-US" dirty="0"/>
          </a:p>
        </p:txBody>
      </p:sp>
      <p:sp>
        <p:nvSpPr>
          <p:cNvPr id="5" name="テキスト ボックス 4"/>
          <p:cNvSpPr txBox="1"/>
          <p:nvPr/>
        </p:nvSpPr>
        <p:spPr>
          <a:xfrm>
            <a:off x="270935" y="1015999"/>
            <a:ext cx="9635065" cy="4154984"/>
          </a:xfrm>
          <a:prstGeom prst="rect">
            <a:avLst/>
          </a:prstGeom>
          <a:noFill/>
        </p:spPr>
        <p:txBody>
          <a:bodyPr wrap="square" rtlCol="0">
            <a:spAutoFit/>
          </a:bodyPr>
          <a:lstStyle/>
          <a:p>
            <a:r>
              <a:rPr kumimoji="1" lang="ja-JP" altLang="en-US" sz="2400" dirty="0" smtClean="0"/>
              <a:t>社会は昔よりも速く動いている。</a:t>
            </a:r>
            <a:r>
              <a:rPr kumimoji="1" lang="en-US" altLang="ja-JP" sz="2400" dirty="0" smtClean="0"/>
              <a:t>(</a:t>
            </a:r>
            <a:r>
              <a:rPr kumimoji="1" lang="ja-JP" altLang="en-US" sz="2400" dirty="0" smtClean="0"/>
              <a:t>速く動かされている</a:t>
            </a:r>
            <a:r>
              <a:rPr kumimoji="1" lang="en-US" altLang="ja-JP" sz="2400" dirty="0" smtClean="0"/>
              <a:t>)</a:t>
            </a:r>
          </a:p>
          <a:p>
            <a:endParaRPr kumimoji="1" lang="en-US" altLang="ja-JP" sz="2400" dirty="0"/>
          </a:p>
          <a:p>
            <a:r>
              <a:rPr kumimoji="1" lang="ja-JP" altLang="en-US" sz="2400" dirty="0" smtClean="0"/>
              <a:t>効率という名のもとで、生活の優雅な面が次第に破壊されつつある？</a:t>
            </a:r>
            <a:endParaRPr kumimoji="1" lang="en-US" altLang="ja-JP" sz="2400" dirty="0" smtClean="0"/>
          </a:p>
          <a:p>
            <a:endParaRPr kumimoji="1" lang="en-US" altLang="ja-JP" sz="2400" dirty="0"/>
          </a:p>
          <a:p>
            <a:endParaRPr kumimoji="1" lang="en-US" altLang="ja-JP" sz="2400" dirty="0" smtClean="0"/>
          </a:p>
          <a:p>
            <a:r>
              <a:rPr kumimoji="1" lang="ja-JP" altLang="en-US" sz="2400" dirty="0" smtClean="0"/>
              <a:t>「効率」ではないことまで「効率」といっていないか？</a:t>
            </a:r>
            <a:endParaRPr kumimoji="1" lang="en-US" altLang="ja-JP" sz="2400" dirty="0" smtClean="0"/>
          </a:p>
          <a:p>
            <a:endParaRPr kumimoji="1" lang="en-US" altLang="ja-JP" sz="2400" dirty="0"/>
          </a:p>
          <a:p>
            <a:r>
              <a:rPr kumimoji="1" lang="ja-JP" altLang="en-US" sz="2400" dirty="0" smtClean="0"/>
              <a:t>「効率」とはまずい方法をやめて、われわれが知り得る最もよい方法で仕事をするという簡単なことである。</a:t>
            </a:r>
            <a:endParaRPr kumimoji="1" lang="en-US" altLang="ja-JP" sz="2400" dirty="0" smtClean="0"/>
          </a:p>
          <a:p>
            <a:endParaRPr kumimoji="1" lang="en-US" altLang="ja-JP" sz="2400" dirty="0"/>
          </a:p>
          <a:p>
            <a:r>
              <a:rPr kumimoji="1" lang="ja-JP" altLang="en-US" sz="2400" dirty="0" smtClean="0"/>
              <a:t>背中にトランクを背負って丘を登るよりも、トラックを使って運ぶことである</a:t>
            </a:r>
            <a:endParaRPr kumimoji="1" lang="ja-JP" altLang="en-US" sz="2400" dirty="0"/>
          </a:p>
        </p:txBody>
      </p:sp>
    </p:spTree>
    <p:extLst>
      <p:ext uri="{BB962C8B-B14F-4D97-AF65-F5344CB8AC3E}">
        <p14:creationId xmlns:p14="http://schemas.microsoft.com/office/powerpoint/2010/main" val="2679890200"/>
      </p:ext>
    </p:extLst>
  </p:cSld>
  <p:clrMapOvr>
    <a:masterClrMapping/>
  </p:clrMapOvr>
</p:sld>
</file>

<file path=ppt/theme/theme1.xml><?xml version="1.0" encoding="utf-8"?>
<a:theme xmlns:a="http://schemas.openxmlformats.org/drawingml/2006/main" name="しずく">
  <a:themeElements>
    <a:clrScheme name="しずく">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しず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20" id="{040AF68A-3177-436D-97E1-54FBB9C9C47B}" vid="{CC9D0E16-529A-40E4-B63C-F67919BECD4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1378</TotalTime>
  <Words>3627</Words>
  <Application>Microsoft Office PowerPoint</Application>
  <PresentationFormat>A4 210 x 297 mm</PresentationFormat>
  <Paragraphs>156</Paragraphs>
  <Slides>18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Tw Cen MT</vt:lpstr>
      <vt:lpstr>Arial</vt:lpstr>
      <vt:lpstr>Calibri</vt:lpstr>
      <vt:lpstr>Courier New</vt:lpstr>
      <vt:lpstr>しずく</vt:lpstr>
      <vt:lpstr>トヨタ生産方式</vt:lpstr>
      <vt:lpstr>トヨタ生産方式の基本思想</vt:lpstr>
      <vt:lpstr>トヨタ生産方式の２本柱</vt:lpstr>
      <vt:lpstr>ムダを徹底的に排除する</vt:lpstr>
      <vt:lpstr>ムダの徹底的な摘出</vt:lpstr>
      <vt:lpstr>トヨタ生産方式の運営手段</vt:lpstr>
      <vt:lpstr>大企業ほど反射神経を設置する</vt:lpstr>
      <vt:lpstr>「動き」を「働き」にする</vt:lpstr>
      <vt:lpstr>量とスピードからの脱却</vt:lpstr>
      <vt:lpstr>用語集</vt:lpstr>
      <vt:lpstr>用語集</vt:lpstr>
      <vt:lpstr>用語集</vt:lpstr>
      <vt:lpstr>用語集</vt:lpstr>
      <vt:lpstr>用語集</vt:lpstr>
      <vt:lpstr>用語集</vt:lpstr>
      <vt:lpstr>用語集</vt:lpstr>
      <vt:lpstr>用語集</vt:lpstr>
      <vt:lpstr>用語集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アカウント</dc:creator>
  <cp:lastModifiedBy>Microsoft アカウント</cp:lastModifiedBy>
  <cp:revision>106</cp:revision>
  <dcterms:created xsi:type="dcterms:W3CDTF">2020-08-27T22:30:02Z</dcterms:created>
  <dcterms:modified xsi:type="dcterms:W3CDTF">2020-08-28T21:28:21Z</dcterms:modified>
</cp:coreProperties>
</file>