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6" r:id="rId1"/>
  </p:sldMasterIdLst>
  <p:notesMasterIdLst>
    <p:notesMasterId r:id="rId44"/>
  </p:notesMasterIdLst>
  <p:sldIdLst>
    <p:sldId id="263" r:id="rId2"/>
    <p:sldId id="296" r:id="rId3"/>
    <p:sldId id="297" r:id="rId4"/>
    <p:sldId id="298" r:id="rId5"/>
    <p:sldId id="299" r:id="rId6"/>
    <p:sldId id="300" r:id="rId7"/>
    <p:sldId id="301" r:id="rId8"/>
    <p:sldId id="264" r:id="rId9"/>
    <p:sldId id="265" r:id="rId10"/>
    <p:sldId id="266" r:id="rId11"/>
    <p:sldId id="267" r:id="rId12"/>
    <p:sldId id="276" r:id="rId13"/>
    <p:sldId id="268" r:id="rId14"/>
    <p:sldId id="270" r:id="rId15"/>
    <p:sldId id="275" r:id="rId16"/>
    <p:sldId id="278" r:id="rId17"/>
    <p:sldId id="285" r:id="rId18"/>
    <p:sldId id="284" r:id="rId19"/>
    <p:sldId id="286" r:id="rId20"/>
    <p:sldId id="287" r:id="rId21"/>
    <p:sldId id="289" r:id="rId22"/>
    <p:sldId id="295" r:id="rId23"/>
    <p:sldId id="290" r:id="rId24"/>
    <p:sldId id="291" r:id="rId25"/>
    <p:sldId id="292" r:id="rId26"/>
    <p:sldId id="293" r:id="rId27"/>
    <p:sldId id="294" r:id="rId28"/>
    <p:sldId id="302" r:id="rId29"/>
    <p:sldId id="303" r:id="rId30"/>
    <p:sldId id="329" r:id="rId31"/>
    <p:sldId id="304" r:id="rId32"/>
    <p:sldId id="305" r:id="rId33"/>
    <p:sldId id="306" r:id="rId34"/>
    <p:sldId id="330" r:id="rId35"/>
    <p:sldId id="307" r:id="rId36"/>
    <p:sldId id="308" r:id="rId37"/>
    <p:sldId id="309" r:id="rId38"/>
    <p:sldId id="310" r:id="rId39"/>
    <p:sldId id="311" r:id="rId40"/>
    <p:sldId id="312" r:id="rId41"/>
    <p:sldId id="313" r:id="rId42"/>
    <p:sldId id="314" r:id="rId43"/>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6362" autoAdjust="0"/>
  </p:normalViewPr>
  <p:slideViewPr>
    <p:cSldViewPr snapToGrid="0" showGuides="1">
      <p:cViewPr varScale="1">
        <p:scale>
          <a:sx n="85" d="100"/>
          <a:sy n="85" d="100"/>
        </p:scale>
        <p:origin x="2058" y="60"/>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165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D548F3-0CB0-409B-8651-364AC4B524B9}"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kumimoji="1" lang="ja-JP" altLang="en-US"/>
        </a:p>
      </dgm:t>
    </dgm:pt>
    <dgm:pt modelId="{0DF486E0-FF06-4FCC-919E-0FCD0B9D08A8}">
      <dgm:prSet phldrT="[テキスト]"/>
      <dgm:spPr/>
      <dgm:t>
        <a:bodyPr/>
        <a:lstStyle/>
        <a:p>
          <a:r>
            <a:rPr kumimoji="1" lang="ja-JP" altLang="en-US" dirty="0" smtClean="0"/>
            <a:t>テクノロジーへの理解を深める。特にデジタル</a:t>
          </a:r>
          <a:r>
            <a:rPr kumimoji="1" lang="en-US" altLang="ja-JP" dirty="0" smtClean="0"/>
            <a:t>(</a:t>
          </a:r>
          <a:r>
            <a:rPr kumimoji="1" lang="ja-JP" altLang="en-US" dirty="0" smtClean="0"/>
            <a:t>ソフトウェア</a:t>
          </a:r>
          <a:r>
            <a:rPr kumimoji="1" lang="en-US" altLang="ja-JP" dirty="0" smtClean="0"/>
            <a:t>)</a:t>
          </a:r>
          <a:endParaRPr kumimoji="1" lang="ja-JP" altLang="en-US" dirty="0"/>
        </a:p>
      </dgm:t>
    </dgm:pt>
    <dgm:pt modelId="{53895A7C-CF9B-47D9-810E-2721FB052C08}" type="parTrans" cxnId="{AD030E5F-01E6-4305-BEE0-72009BF1A837}">
      <dgm:prSet/>
      <dgm:spPr/>
      <dgm:t>
        <a:bodyPr/>
        <a:lstStyle/>
        <a:p>
          <a:endParaRPr kumimoji="1" lang="ja-JP" altLang="en-US"/>
        </a:p>
      </dgm:t>
    </dgm:pt>
    <dgm:pt modelId="{EC98C703-564D-4F6D-B8E0-9F515DF9CF62}" type="sibTrans" cxnId="{AD030E5F-01E6-4305-BEE0-72009BF1A837}">
      <dgm:prSet/>
      <dgm:spPr/>
      <dgm:t>
        <a:bodyPr/>
        <a:lstStyle/>
        <a:p>
          <a:endParaRPr kumimoji="1" lang="ja-JP" altLang="en-US"/>
        </a:p>
      </dgm:t>
    </dgm:pt>
    <dgm:pt modelId="{1D97953C-82C9-4D0B-894C-CDA6032A740D}">
      <dgm:prSet/>
      <dgm:spPr/>
      <dgm:t>
        <a:bodyPr/>
        <a:lstStyle/>
        <a:p>
          <a:r>
            <a:rPr kumimoji="1" lang="en-US" altLang="ja-JP" dirty="0" smtClean="0"/>
            <a:t>DX</a:t>
          </a:r>
          <a:r>
            <a:rPr kumimoji="1" lang="ja-JP" altLang="en-US" dirty="0" smtClean="0"/>
            <a:t>推進の初期段階では、業務の効率化やコスト削減を目的とした</a:t>
          </a:r>
          <a:r>
            <a:rPr kumimoji="1" lang="en-US" altLang="ja-JP" dirty="0" smtClean="0"/>
            <a:t>IT</a:t>
          </a:r>
          <a:r>
            <a:rPr kumimoji="1" lang="ja-JP" altLang="en-US" dirty="0" smtClean="0"/>
            <a:t>システム化に比べて投資対効果が見えにくい。</a:t>
          </a:r>
          <a:r>
            <a:rPr kumimoji="1" lang="en-US" altLang="ja-JP" dirty="0" smtClean="0"/>
            <a:t/>
          </a:r>
          <a:br>
            <a:rPr kumimoji="1" lang="en-US" altLang="ja-JP" dirty="0" smtClean="0"/>
          </a:br>
          <a:r>
            <a:rPr kumimoji="1" lang="ja-JP" altLang="en-US" dirty="0" smtClean="0"/>
            <a:t>既存事業部からの反対も考えられる。</a:t>
          </a:r>
          <a:r>
            <a:rPr kumimoji="1" lang="en-US" altLang="ja-JP" dirty="0" smtClean="0"/>
            <a:t/>
          </a:r>
          <a:br>
            <a:rPr kumimoji="1" lang="en-US" altLang="ja-JP" dirty="0" smtClean="0"/>
          </a:br>
          <a:r>
            <a:rPr kumimoji="1" lang="en-US" altLang="ja-JP" dirty="0" smtClean="0"/>
            <a:t>(DX</a:t>
          </a:r>
          <a:r>
            <a:rPr kumimoji="1" lang="ja-JP" altLang="en-US" dirty="0" smtClean="0"/>
            <a:t>レポートでも経営者の強い推進力の必要性が書いてある</a:t>
          </a:r>
          <a:r>
            <a:rPr kumimoji="1" lang="en-US" altLang="ja-JP" dirty="0" smtClean="0"/>
            <a:t>)</a:t>
          </a:r>
        </a:p>
      </dgm:t>
    </dgm:pt>
    <dgm:pt modelId="{F3AD5D70-81FC-4702-B8E2-7AF3F1868F5D}" type="parTrans" cxnId="{C27AD5EF-99E2-43DB-8638-DD59C74F2340}">
      <dgm:prSet/>
      <dgm:spPr/>
      <dgm:t>
        <a:bodyPr/>
        <a:lstStyle/>
        <a:p>
          <a:endParaRPr kumimoji="1" lang="ja-JP" altLang="en-US"/>
        </a:p>
      </dgm:t>
    </dgm:pt>
    <dgm:pt modelId="{72883F5C-2431-4F9F-B03C-8017F2C0F61D}" type="sibTrans" cxnId="{C27AD5EF-99E2-43DB-8638-DD59C74F2340}">
      <dgm:prSet/>
      <dgm:spPr/>
      <dgm:t>
        <a:bodyPr/>
        <a:lstStyle/>
        <a:p>
          <a:endParaRPr kumimoji="1" lang="ja-JP" altLang="en-US"/>
        </a:p>
      </dgm:t>
    </dgm:pt>
    <dgm:pt modelId="{9DC4BD00-82E9-4A2C-AF1D-F98367792C67}">
      <dgm:prSet/>
      <dgm:spPr/>
      <dgm:t>
        <a:bodyPr/>
        <a:lstStyle/>
        <a:p>
          <a:r>
            <a:rPr kumimoji="1" lang="en-US" altLang="ja-JP" dirty="0" smtClean="0"/>
            <a:t>CEO</a:t>
          </a:r>
          <a:r>
            <a:rPr kumimoji="1" lang="ja-JP" altLang="en-US" dirty="0" smtClean="0"/>
            <a:t>は</a:t>
          </a:r>
          <a:r>
            <a:rPr kumimoji="1" lang="en-US" altLang="ja-JP" dirty="0" smtClean="0"/>
            <a:t>CIO(Chief</a:t>
          </a:r>
          <a:r>
            <a:rPr kumimoji="1" lang="ja-JP" altLang="en-US" dirty="0" smtClean="0"/>
            <a:t> </a:t>
          </a:r>
          <a:r>
            <a:rPr kumimoji="1" lang="en-US" altLang="ja-JP" dirty="0" smtClean="0"/>
            <a:t>Information</a:t>
          </a:r>
          <a:r>
            <a:rPr kumimoji="1" lang="ja-JP" altLang="en-US" dirty="0" smtClean="0"/>
            <a:t> </a:t>
          </a:r>
          <a:r>
            <a:rPr kumimoji="1" lang="en-US" altLang="ja-JP" dirty="0" smtClean="0"/>
            <a:t>Officer)</a:t>
          </a:r>
          <a:r>
            <a:rPr kumimoji="1" lang="ja-JP" altLang="en-US" dirty="0" smtClean="0"/>
            <a:t>に任せるのではなく、自らの言葉で自社の</a:t>
          </a:r>
          <a:r>
            <a:rPr kumimoji="1" lang="en-US" altLang="ja-JP" dirty="0" smtClean="0"/>
            <a:t>IT</a:t>
          </a:r>
          <a:r>
            <a:rPr kumimoji="1" lang="ja-JP" altLang="en-US" dirty="0" smtClean="0"/>
            <a:t>戦略について語れなければならない。</a:t>
          </a:r>
          <a:endParaRPr kumimoji="1" lang="en-US" altLang="ja-JP" dirty="0" smtClean="0"/>
        </a:p>
      </dgm:t>
    </dgm:pt>
    <dgm:pt modelId="{8A40640C-629F-48EC-BFF2-3DE143E5BE62}" type="parTrans" cxnId="{F2E9734A-FB5C-47FD-B48D-317774B5B697}">
      <dgm:prSet/>
      <dgm:spPr/>
      <dgm:t>
        <a:bodyPr/>
        <a:lstStyle/>
        <a:p>
          <a:endParaRPr kumimoji="1" lang="ja-JP" altLang="en-US"/>
        </a:p>
      </dgm:t>
    </dgm:pt>
    <dgm:pt modelId="{73148A0B-F2D7-4DE8-AD98-19C4E96FA5D2}" type="sibTrans" cxnId="{F2E9734A-FB5C-47FD-B48D-317774B5B697}">
      <dgm:prSet/>
      <dgm:spPr/>
      <dgm:t>
        <a:bodyPr/>
        <a:lstStyle/>
        <a:p>
          <a:endParaRPr kumimoji="1" lang="ja-JP" altLang="en-US"/>
        </a:p>
      </dgm:t>
    </dgm:pt>
    <dgm:pt modelId="{5492BCCF-C67D-4314-A5D2-E3B09FD1A89D}">
      <dgm:prSet/>
      <dgm:spPr/>
      <dgm:t>
        <a:bodyPr/>
        <a:lstStyle/>
        <a:p>
          <a:r>
            <a:rPr kumimoji="1" lang="ja-JP" altLang="en-US" dirty="0" smtClean="0"/>
            <a:t>経営陣に理系人材を増やす。</a:t>
          </a:r>
          <a:endParaRPr kumimoji="1" lang="en-US" altLang="ja-JP" dirty="0" smtClean="0"/>
        </a:p>
      </dgm:t>
    </dgm:pt>
    <dgm:pt modelId="{EC7D8051-CFFA-4EBD-977B-8C210168E3D0}" type="parTrans" cxnId="{F212564D-2D47-400D-B17B-1145141E2B91}">
      <dgm:prSet/>
      <dgm:spPr/>
      <dgm:t>
        <a:bodyPr/>
        <a:lstStyle/>
        <a:p>
          <a:endParaRPr kumimoji="1" lang="ja-JP" altLang="en-US"/>
        </a:p>
      </dgm:t>
    </dgm:pt>
    <dgm:pt modelId="{F3AE4BC6-8560-458F-A3B2-3915D722CDD1}" type="sibTrans" cxnId="{F212564D-2D47-400D-B17B-1145141E2B91}">
      <dgm:prSet/>
      <dgm:spPr/>
      <dgm:t>
        <a:bodyPr/>
        <a:lstStyle/>
        <a:p>
          <a:endParaRPr kumimoji="1" lang="ja-JP" altLang="en-US"/>
        </a:p>
      </dgm:t>
    </dgm:pt>
    <dgm:pt modelId="{2473D1D9-8759-4748-86FE-A9FAE475A49F}">
      <dgm:prSet/>
      <dgm:spPr/>
      <dgm:t>
        <a:bodyPr/>
        <a:lstStyle/>
        <a:p>
          <a:r>
            <a:rPr kumimoji="1" lang="ja-JP" altLang="en-US" dirty="0" smtClean="0"/>
            <a:t>テクノロジーを理解し、その活用を自らの担当領域で積極的に進めていく人材</a:t>
          </a:r>
          <a:endParaRPr kumimoji="1" lang="en-US" altLang="ja-JP" dirty="0" smtClean="0"/>
        </a:p>
      </dgm:t>
    </dgm:pt>
    <dgm:pt modelId="{F7E0FAEA-E026-40C5-9E37-7177E6E72EA5}" type="parTrans" cxnId="{50E9B965-51B1-4203-9123-7AF9219BBDE4}">
      <dgm:prSet/>
      <dgm:spPr/>
      <dgm:t>
        <a:bodyPr/>
        <a:lstStyle/>
        <a:p>
          <a:endParaRPr kumimoji="1" lang="ja-JP" altLang="en-US"/>
        </a:p>
      </dgm:t>
    </dgm:pt>
    <dgm:pt modelId="{D64C5CED-DFC5-41CC-B961-CFFF512ED22A}" type="sibTrans" cxnId="{50E9B965-51B1-4203-9123-7AF9219BBDE4}">
      <dgm:prSet/>
      <dgm:spPr/>
      <dgm:t>
        <a:bodyPr/>
        <a:lstStyle/>
        <a:p>
          <a:endParaRPr kumimoji="1" lang="ja-JP" altLang="en-US"/>
        </a:p>
      </dgm:t>
    </dgm:pt>
    <dgm:pt modelId="{62709A10-11B9-4A9E-83B2-7ACB5D0FA87F}">
      <dgm:prSet/>
      <dgm:spPr/>
      <dgm:t>
        <a:bodyPr/>
        <a:lstStyle/>
        <a:p>
          <a:r>
            <a:rPr kumimoji="1" lang="ja-JP" altLang="en-US" dirty="0" smtClean="0"/>
            <a:t>自らユーザーになって様々は</a:t>
          </a:r>
          <a:r>
            <a:rPr kumimoji="1" lang="en-US" altLang="ja-JP" dirty="0" smtClean="0"/>
            <a:t>IT</a:t>
          </a:r>
          <a:r>
            <a:rPr kumimoji="1" lang="ja-JP" altLang="en-US" dirty="0" smtClean="0"/>
            <a:t>サービスを活用する</a:t>
          </a:r>
          <a:endParaRPr kumimoji="1" lang="en-US" altLang="ja-JP" dirty="0" smtClean="0"/>
        </a:p>
      </dgm:t>
    </dgm:pt>
    <dgm:pt modelId="{2DF964C1-F5B0-45D8-B2D8-A7D579AD5F27}" type="parTrans" cxnId="{9B94DC89-AF07-442A-ABAE-3386FE34D184}">
      <dgm:prSet/>
      <dgm:spPr/>
      <dgm:t>
        <a:bodyPr/>
        <a:lstStyle/>
        <a:p>
          <a:endParaRPr kumimoji="1" lang="ja-JP" altLang="en-US"/>
        </a:p>
      </dgm:t>
    </dgm:pt>
    <dgm:pt modelId="{FC85EDCF-AF3E-4B65-9174-F73FEB7ADC88}" type="sibTrans" cxnId="{9B94DC89-AF07-442A-ABAE-3386FE34D184}">
      <dgm:prSet/>
      <dgm:spPr/>
      <dgm:t>
        <a:bodyPr/>
        <a:lstStyle/>
        <a:p>
          <a:endParaRPr kumimoji="1" lang="ja-JP" altLang="en-US"/>
        </a:p>
      </dgm:t>
    </dgm:pt>
    <dgm:pt modelId="{D3ACE2E7-026E-4286-A0F3-821827169812}">
      <dgm:prSet/>
      <dgm:spPr/>
      <dgm:t>
        <a:bodyPr/>
        <a:lstStyle/>
        <a:p>
          <a:r>
            <a:rPr kumimoji="1" lang="ja-JP" altLang="en-US" dirty="0" smtClean="0"/>
            <a:t>巷で話題のアプリをインストールして触ってみる</a:t>
          </a:r>
          <a:endParaRPr kumimoji="1" lang="en-US" altLang="ja-JP" dirty="0" smtClean="0"/>
        </a:p>
      </dgm:t>
    </dgm:pt>
    <dgm:pt modelId="{5190C823-DDD5-46C6-A8F7-A9507F5DD675}" type="parTrans" cxnId="{580F36B9-3A6E-4373-9167-EFB677F76337}">
      <dgm:prSet/>
      <dgm:spPr/>
      <dgm:t>
        <a:bodyPr/>
        <a:lstStyle/>
        <a:p>
          <a:endParaRPr kumimoji="1" lang="ja-JP" altLang="en-US"/>
        </a:p>
      </dgm:t>
    </dgm:pt>
    <dgm:pt modelId="{3A37A1AB-A19B-4E3B-85A4-A387D80FC4A7}" type="sibTrans" cxnId="{580F36B9-3A6E-4373-9167-EFB677F76337}">
      <dgm:prSet/>
      <dgm:spPr/>
      <dgm:t>
        <a:bodyPr/>
        <a:lstStyle/>
        <a:p>
          <a:endParaRPr kumimoji="1" lang="ja-JP" altLang="en-US"/>
        </a:p>
      </dgm:t>
    </dgm:pt>
    <dgm:pt modelId="{BB342B53-B925-42A1-818D-015F5471FB2A}">
      <dgm:prSet/>
      <dgm:spPr/>
      <dgm:t>
        <a:bodyPr/>
        <a:lstStyle/>
        <a:p>
          <a:r>
            <a:rPr kumimoji="1" lang="ja-JP" altLang="en-US" dirty="0" smtClean="0"/>
            <a:t>家族がよく使う</a:t>
          </a:r>
          <a:r>
            <a:rPr kumimoji="1" lang="en-US" altLang="ja-JP" dirty="0" smtClean="0"/>
            <a:t>SNS</a:t>
          </a:r>
          <a:r>
            <a:rPr kumimoji="1" lang="ja-JP" altLang="en-US" dirty="0" smtClean="0"/>
            <a:t>を使ってみる</a:t>
          </a:r>
          <a:endParaRPr kumimoji="1" lang="en-US" altLang="ja-JP" dirty="0" smtClean="0"/>
        </a:p>
      </dgm:t>
    </dgm:pt>
    <dgm:pt modelId="{E8FC588A-B7A4-49FE-87CD-3BBE3CE02D1B}" type="parTrans" cxnId="{688D7639-FC5C-417B-A6F8-4ACA626EACAB}">
      <dgm:prSet/>
      <dgm:spPr/>
      <dgm:t>
        <a:bodyPr/>
        <a:lstStyle/>
        <a:p>
          <a:endParaRPr kumimoji="1" lang="ja-JP" altLang="en-US"/>
        </a:p>
      </dgm:t>
    </dgm:pt>
    <dgm:pt modelId="{CB599831-68A0-4041-82A0-F51195B2CF39}" type="sibTrans" cxnId="{688D7639-FC5C-417B-A6F8-4ACA626EACAB}">
      <dgm:prSet/>
      <dgm:spPr/>
      <dgm:t>
        <a:bodyPr/>
        <a:lstStyle/>
        <a:p>
          <a:endParaRPr kumimoji="1" lang="ja-JP" altLang="en-US"/>
        </a:p>
      </dgm:t>
    </dgm:pt>
    <dgm:pt modelId="{7A703DC3-F78A-486C-89AB-17DD8F348D3D}">
      <dgm:prSet/>
      <dgm:spPr/>
      <dgm:t>
        <a:bodyPr/>
        <a:lstStyle/>
        <a:p>
          <a:r>
            <a:rPr kumimoji="1" lang="ja-JP" altLang="en-US" dirty="0" smtClean="0"/>
            <a:t>テクノロジー関連のニュースを読み、話題の</a:t>
          </a:r>
          <a:r>
            <a:rPr kumimoji="1" lang="en-US" altLang="ja-JP" dirty="0" smtClean="0"/>
            <a:t>IT</a:t>
          </a:r>
          <a:r>
            <a:rPr kumimoji="1" lang="ja-JP" altLang="en-US" dirty="0" smtClean="0"/>
            <a:t>ツールを使ってみる</a:t>
          </a:r>
          <a:endParaRPr kumimoji="1" lang="en-US" altLang="ja-JP" dirty="0" smtClean="0"/>
        </a:p>
      </dgm:t>
    </dgm:pt>
    <dgm:pt modelId="{90A7D572-2483-451A-BAAB-6CA0F50DCDEA}" type="parTrans" cxnId="{5782EA48-4D0B-49FD-BEE8-ECC9A783369F}">
      <dgm:prSet/>
      <dgm:spPr/>
      <dgm:t>
        <a:bodyPr/>
        <a:lstStyle/>
        <a:p>
          <a:endParaRPr kumimoji="1" lang="ja-JP" altLang="en-US"/>
        </a:p>
      </dgm:t>
    </dgm:pt>
    <dgm:pt modelId="{D7701D12-D19E-4945-845F-1064916325F8}" type="sibTrans" cxnId="{5782EA48-4D0B-49FD-BEE8-ECC9A783369F}">
      <dgm:prSet/>
      <dgm:spPr/>
      <dgm:t>
        <a:bodyPr/>
        <a:lstStyle/>
        <a:p>
          <a:endParaRPr kumimoji="1" lang="ja-JP" altLang="en-US"/>
        </a:p>
      </dgm:t>
    </dgm:pt>
    <dgm:pt modelId="{C953B0B7-7535-4F8F-873E-CEFA1D264B6F}">
      <dgm:prSet/>
      <dgm:spPr/>
      <dgm:t>
        <a:bodyPr/>
        <a:lstStyle/>
        <a:p>
          <a:r>
            <a:rPr kumimoji="1" lang="ja-JP" altLang="en-US" dirty="0" smtClean="0"/>
            <a:t>自分が使えないものを、自社で活用できるはずがない</a:t>
          </a:r>
          <a:endParaRPr kumimoji="1" lang="en-US" altLang="ja-JP" dirty="0" smtClean="0"/>
        </a:p>
      </dgm:t>
    </dgm:pt>
    <dgm:pt modelId="{BDA4A835-0BEA-42D3-B9BE-0A474F8D5209}" type="parTrans" cxnId="{E87E271A-30A0-476E-A422-BC046C21DA76}">
      <dgm:prSet/>
      <dgm:spPr/>
      <dgm:t>
        <a:bodyPr/>
        <a:lstStyle/>
        <a:p>
          <a:endParaRPr kumimoji="1" lang="ja-JP" altLang="en-US"/>
        </a:p>
      </dgm:t>
    </dgm:pt>
    <dgm:pt modelId="{B5E7574B-D984-4713-B971-028CD5446A36}" type="sibTrans" cxnId="{E87E271A-30A0-476E-A422-BC046C21DA76}">
      <dgm:prSet/>
      <dgm:spPr/>
      <dgm:t>
        <a:bodyPr/>
        <a:lstStyle/>
        <a:p>
          <a:endParaRPr kumimoji="1" lang="ja-JP" altLang="en-US"/>
        </a:p>
      </dgm:t>
    </dgm:pt>
    <dgm:pt modelId="{89AA0C65-4739-4C7E-9151-C5B48DC22CF1}">
      <dgm:prSet/>
      <dgm:spPr/>
      <dgm:t>
        <a:bodyPr/>
        <a:lstStyle/>
        <a:p>
          <a:r>
            <a:rPr kumimoji="1" lang="ja-JP" altLang="en-US" dirty="0" smtClean="0"/>
            <a:t>自社製品を自ら使う</a:t>
          </a:r>
          <a:endParaRPr kumimoji="1" lang="en-US" altLang="ja-JP" dirty="0" smtClean="0"/>
        </a:p>
      </dgm:t>
    </dgm:pt>
    <dgm:pt modelId="{79CF7020-842C-4865-9CF5-0E1A69B9CFD0}" type="parTrans" cxnId="{F28DB755-9E5B-425E-9FE0-FA1BDC0DC841}">
      <dgm:prSet/>
      <dgm:spPr/>
      <dgm:t>
        <a:bodyPr/>
        <a:lstStyle/>
        <a:p>
          <a:endParaRPr kumimoji="1" lang="ja-JP" altLang="en-US"/>
        </a:p>
      </dgm:t>
    </dgm:pt>
    <dgm:pt modelId="{ECBC5140-12E6-48E2-A8F8-6C73CA59D5F1}" type="sibTrans" cxnId="{F28DB755-9E5B-425E-9FE0-FA1BDC0DC841}">
      <dgm:prSet/>
      <dgm:spPr/>
      <dgm:t>
        <a:bodyPr/>
        <a:lstStyle/>
        <a:p>
          <a:endParaRPr kumimoji="1" lang="ja-JP" altLang="en-US"/>
        </a:p>
      </dgm:t>
    </dgm:pt>
    <dgm:pt modelId="{0F7B65F6-97D2-457F-A5E1-C58F9327C324}">
      <dgm:prSet/>
      <dgm:spPr/>
      <dgm:t>
        <a:bodyPr/>
        <a:lstStyle/>
        <a:p>
          <a:r>
            <a:rPr kumimoji="1" lang="ja-JP" altLang="en-US" dirty="0" smtClean="0"/>
            <a:t>クリエイティブを理解し、事業開発を進める</a:t>
          </a:r>
          <a:endParaRPr kumimoji="1" lang="en-US" altLang="ja-JP" dirty="0" smtClean="0"/>
        </a:p>
      </dgm:t>
    </dgm:pt>
    <dgm:pt modelId="{96ACB1B1-86BE-48BF-8EA6-1C74CE17CD09}" type="parTrans" cxnId="{48D3A190-C726-4AFC-B67D-84612DFB393B}">
      <dgm:prSet/>
      <dgm:spPr/>
      <dgm:t>
        <a:bodyPr/>
        <a:lstStyle/>
        <a:p>
          <a:endParaRPr kumimoji="1" lang="ja-JP" altLang="en-US"/>
        </a:p>
      </dgm:t>
    </dgm:pt>
    <dgm:pt modelId="{C38B0E3E-B8DE-47EE-944B-E43E9720FABC}" type="sibTrans" cxnId="{48D3A190-C726-4AFC-B67D-84612DFB393B}">
      <dgm:prSet/>
      <dgm:spPr/>
      <dgm:t>
        <a:bodyPr/>
        <a:lstStyle/>
        <a:p>
          <a:endParaRPr kumimoji="1" lang="ja-JP" altLang="en-US"/>
        </a:p>
      </dgm:t>
    </dgm:pt>
    <dgm:pt modelId="{15C64F2C-8AB4-43BD-BD90-31DB9CB32E82}">
      <dgm:prSet/>
      <dgm:spPr/>
      <dgm:t>
        <a:bodyPr/>
        <a:lstStyle/>
        <a:p>
          <a:r>
            <a:rPr kumimoji="1" lang="en-US" altLang="ja-JP" dirty="0" smtClean="0"/>
            <a:t>BTC</a:t>
          </a:r>
          <a:r>
            <a:rPr kumimoji="1" lang="ja-JP" altLang="en-US" dirty="0" smtClean="0"/>
            <a:t>モデル</a:t>
          </a:r>
          <a:r>
            <a:rPr kumimoji="1" lang="en-US" altLang="ja-JP" dirty="0" smtClean="0"/>
            <a:t>(Business</a:t>
          </a:r>
          <a:r>
            <a:rPr kumimoji="1" lang="ja-JP" altLang="en-US" dirty="0" err="1" smtClean="0"/>
            <a:t>、</a:t>
          </a:r>
          <a:r>
            <a:rPr kumimoji="1" lang="en-US" altLang="ja-JP" dirty="0" smtClean="0"/>
            <a:t>Technology</a:t>
          </a:r>
          <a:r>
            <a:rPr kumimoji="1" lang="ja-JP" altLang="en-US" dirty="0" err="1" smtClean="0"/>
            <a:t>、</a:t>
          </a:r>
          <a:r>
            <a:rPr kumimoji="1" lang="en-US" altLang="ja-JP" dirty="0" smtClean="0"/>
            <a:t>Creativity)</a:t>
          </a:r>
        </a:p>
      </dgm:t>
    </dgm:pt>
    <dgm:pt modelId="{E5BAEF31-9EB2-4D76-90C9-8120128C91FA}" type="parTrans" cxnId="{2DE9CC97-9276-4DF4-884A-563D80AEDC7C}">
      <dgm:prSet/>
      <dgm:spPr/>
      <dgm:t>
        <a:bodyPr/>
        <a:lstStyle/>
        <a:p>
          <a:endParaRPr kumimoji="1" lang="ja-JP" altLang="en-US"/>
        </a:p>
      </dgm:t>
    </dgm:pt>
    <dgm:pt modelId="{A9F9AEDC-D3C4-4710-BE2A-2F5E9F8EC723}" type="sibTrans" cxnId="{2DE9CC97-9276-4DF4-884A-563D80AEDC7C}">
      <dgm:prSet/>
      <dgm:spPr/>
      <dgm:t>
        <a:bodyPr/>
        <a:lstStyle/>
        <a:p>
          <a:endParaRPr kumimoji="1" lang="ja-JP" altLang="en-US"/>
        </a:p>
      </dgm:t>
    </dgm:pt>
    <dgm:pt modelId="{3106F6B1-E21F-4EE6-8B58-6C0B28A45439}">
      <dgm:prSet/>
      <dgm:spPr/>
      <dgm:t>
        <a:bodyPr/>
        <a:lstStyle/>
        <a:p>
          <a:r>
            <a:rPr kumimoji="1" lang="ja-JP" altLang="en-US" dirty="0" smtClean="0"/>
            <a:t>体験が価値となる時代にはビジネスとクリエイティブを結びつけるデザイン思考、</a:t>
          </a:r>
          <a:r>
            <a:rPr kumimoji="1" lang="en-US" altLang="ja-JP" dirty="0" smtClean="0"/>
            <a:t/>
          </a:r>
          <a:br>
            <a:rPr kumimoji="1" lang="en-US" altLang="ja-JP" dirty="0" smtClean="0"/>
          </a:br>
          <a:r>
            <a:rPr kumimoji="1" lang="ja-JP" altLang="en-US" dirty="0" smtClean="0"/>
            <a:t>テクノロジーとクリエイティブを結びつけるデザインエンジニアリングが必要</a:t>
          </a:r>
          <a:endParaRPr kumimoji="1" lang="en-US" altLang="ja-JP" dirty="0" smtClean="0"/>
        </a:p>
      </dgm:t>
    </dgm:pt>
    <dgm:pt modelId="{E3A3A295-8BFC-4ECA-8D9B-D2211C88F657}" type="parTrans" cxnId="{C8130446-A5A4-4305-87DC-03A5CE055769}">
      <dgm:prSet/>
      <dgm:spPr/>
      <dgm:t>
        <a:bodyPr/>
        <a:lstStyle/>
        <a:p>
          <a:endParaRPr kumimoji="1" lang="ja-JP" altLang="en-US"/>
        </a:p>
      </dgm:t>
    </dgm:pt>
    <dgm:pt modelId="{62590B36-F00B-4E02-BDBD-B2414D403583}" type="sibTrans" cxnId="{C8130446-A5A4-4305-87DC-03A5CE055769}">
      <dgm:prSet/>
      <dgm:spPr/>
      <dgm:t>
        <a:bodyPr/>
        <a:lstStyle/>
        <a:p>
          <a:endParaRPr kumimoji="1" lang="ja-JP" altLang="en-US"/>
        </a:p>
      </dgm:t>
    </dgm:pt>
    <dgm:pt modelId="{22E2415D-0BE0-4DD0-86C1-305084EF40C2}" type="pres">
      <dgm:prSet presAssocID="{6ED548F3-0CB0-409B-8651-364AC4B524B9}" presName="linear" presStyleCnt="0">
        <dgm:presLayoutVars>
          <dgm:animLvl val="lvl"/>
          <dgm:resizeHandles val="exact"/>
        </dgm:presLayoutVars>
      </dgm:prSet>
      <dgm:spPr/>
      <dgm:t>
        <a:bodyPr/>
        <a:lstStyle/>
        <a:p>
          <a:endParaRPr kumimoji="1" lang="ja-JP" altLang="en-US"/>
        </a:p>
      </dgm:t>
    </dgm:pt>
    <dgm:pt modelId="{665A24D1-A004-41AC-9233-CC5AB53B639A}" type="pres">
      <dgm:prSet presAssocID="{0DF486E0-FF06-4FCC-919E-0FCD0B9D08A8}" presName="parentText" presStyleLbl="node1" presStyleIdx="0" presStyleCnt="4">
        <dgm:presLayoutVars>
          <dgm:chMax val="0"/>
          <dgm:bulletEnabled val="1"/>
        </dgm:presLayoutVars>
      </dgm:prSet>
      <dgm:spPr/>
      <dgm:t>
        <a:bodyPr/>
        <a:lstStyle/>
        <a:p>
          <a:endParaRPr kumimoji="1" lang="ja-JP" altLang="en-US"/>
        </a:p>
      </dgm:t>
    </dgm:pt>
    <dgm:pt modelId="{4CB1EDA2-E3FB-4C77-AB5D-BE18791AB362}" type="pres">
      <dgm:prSet presAssocID="{0DF486E0-FF06-4FCC-919E-0FCD0B9D08A8}" presName="childText" presStyleLbl="revTx" presStyleIdx="0" presStyleCnt="4">
        <dgm:presLayoutVars>
          <dgm:bulletEnabled val="1"/>
        </dgm:presLayoutVars>
      </dgm:prSet>
      <dgm:spPr/>
      <dgm:t>
        <a:bodyPr/>
        <a:lstStyle/>
        <a:p>
          <a:endParaRPr kumimoji="1" lang="ja-JP" altLang="en-US"/>
        </a:p>
      </dgm:t>
    </dgm:pt>
    <dgm:pt modelId="{E4086D5B-96F9-4F54-BFF3-2ED0EAA5C4AC}" type="pres">
      <dgm:prSet presAssocID="{5492BCCF-C67D-4314-A5D2-E3B09FD1A89D}" presName="parentText" presStyleLbl="node1" presStyleIdx="1" presStyleCnt="4">
        <dgm:presLayoutVars>
          <dgm:chMax val="0"/>
          <dgm:bulletEnabled val="1"/>
        </dgm:presLayoutVars>
      </dgm:prSet>
      <dgm:spPr/>
      <dgm:t>
        <a:bodyPr/>
        <a:lstStyle/>
        <a:p>
          <a:endParaRPr kumimoji="1" lang="ja-JP" altLang="en-US"/>
        </a:p>
      </dgm:t>
    </dgm:pt>
    <dgm:pt modelId="{0A775A40-CE20-4FEE-9166-622ED00AB08D}" type="pres">
      <dgm:prSet presAssocID="{5492BCCF-C67D-4314-A5D2-E3B09FD1A89D}" presName="childText" presStyleLbl="revTx" presStyleIdx="1" presStyleCnt="4">
        <dgm:presLayoutVars>
          <dgm:bulletEnabled val="1"/>
        </dgm:presLayoutVars>
      </dgm:prSet>
      <dgm:spPr/>
      <dgm:t>
        <a:bodyPr/>
        <a:lstStyle/>
        <a:p>
          <a:endParaRPr kumimoji="1" lang="ja-JP" altLang="en-US"/>
        </a:p>
      </dgm:t>
    </dgm:pt>
    <dgm:pt modelId="{85DC85FE-B307-49A6-B51F-6AF4199481A9}" type="pres">
      <dgm:prSet presAssocID="{62709A10-11B9-4A9E-83B2-7ACB5D0FA87F}" presName="parentText" presStyleLbl="node1" presStyleIdx="2" presStyleCnt="4">
        <dgm:presLayoutVars>
          <dgm:chMax val="0"/>
          <dgm:bulletEnabled val="1"/>
        </dgm:presLayoutVars>
      </dgm:prSet>
      <dgm:spPr/>
      <dgm:t>
        <a:bodyPr/>
        <a:lstStyle/>
        <a:p>
          <a:endParaRPr kumimoji="1" lang="ja-JP" altLang="en-US"/>
        </a:p>
      </dgm:t>
    </dgm:pt>
    <dgm:pt modelId="{FF505FB0-9503-4432-9699-900CD672048E}" type="pres">
      <dgm:prSet presAssocID="{62709A10-11B9-4A9E-83B2-7ACB5D0FA87F}" presName="childText" presStyleLbl="revTx" presStyleIdx="2" presStyleCnt="4">
        <dgm:presLayoutVars>
          <dgm:bulletEnabled val="1"/>
        </dgm:presLayoutVars>
      </dgm:prSet>
      <dgm:spPr/>
      <dgm:t>
        <a:bodyPr/>
        <a:lstStyle/>
        <a:p>
          <a:endParaRPr kumimoji="1" lang="ja-JP" altLang="en-US"/>
        </a:p>
      </dgm:t>
    </dgm:pt>
    <dgm:pt modelId="{A4A5F636-EAD5-4832-8EBD-0B44440F8740}" type="pres">
      <dgm:prSet presAssocID="{0F7B65F6-97D2-457F-A5E1-C58F9327C324}" presName="parentText" presStyleLbl="node1" presStyleIdx="3" presStyleCnt="4">
        <dgm:presLayoutVars>
          <dgm:chMax val="0"/>
          <dgm:bulletEnabled val="1"/>
        </dgm:presLayoutVars>
      </dgm:prSet>
      <dgm:spPr/>
      <dgm:t>
        <a:bodyPr/>
        <a:lstStyle/>
        <a:p>
          <a:endParaRPr kumimoji="1" lang="ja-JP" altLang="en-US"/>
        </a:p>
      </dgm:t>
    </dgm:pt>
    <dgm:pt modelId="{0992E7CE-F526-4561-8AA8-EB79F99A3265}" type="pres">
      <dgm:prSet presAssocID="{0F7B65F6-97D2-457F-A5E1-C58F9327C324}" presName="childText" presStyleLbl="revTx" presStyleIdx="3" presStyleCnt="4">
        <dgm:presLayoutVars>
          <dgm:bulletEnabled val="1"/>
        </dgm:presLayoutVars>
      </dgm:prSet>
      <dgm:spPr/>
      <dgm:t>
        <a:bodyPr/>
        <a:lstStyle/>
        <a:p>
          <a:endParaRPr kumimoji="1" lang="ja-JP" altLang="en-US"/>
        </a:p>
      </dgm:t>
    </dgm:pt>
  </dgm:ptLst>
  <dgm:cxnLst>
    <dgm:cxn modelId="{C8130446-A5A4-4305-87DC-03A5CE055769}" srcId="{0F7B65F6-97D2-457F-A5E1-C58F9327C324}" destId="{3106F6B1-E21F-4EE6-8B58-6C0B28A45439}" srcOrd="1" destOrd="0" parTransId="{E3A3A295-8BFC-4ECA-8D9B-D2211C88F657}" sibTransId="{62590B36-F00B-4E02-BDBD-B2414D403583}"/>
    <dgm:cxn modelId="{F2E9734A-FB5C-47FD-B48D-317774B5B697}" srcId="{0DF486E0-FF06-4FCC-919E-0FCD0B9D08A8}" destId="{9DC4BD00-82E9-4A2C-AF1D-F98367792C67}" srcOrd="1" destOrd="0" parTransId="{8A40640C-629F-48EC-BFF2-3DE143E5BE62}" sibTransId="{73148A0B-F2D7-4DE8-AD98-19C4E96FA5D2}"/>
    <dgm:cxn modelId="{48D3A190-C726-4AFC-B67D-84612DFB393B}" srcId="{6ED548F3-0CB0-409B-8651-364AC4B524B9}" destId="{0F7B65F6-97D2-457F-A5E1-C58F9327C324}" srcOrd="3" destOrd="0" parTransId="{96ACB1B1-86BE-48BF-8EA6-1C74CE17CD09}" sibTransId="{C38B0E3E-B8DE-47EE-944B-E43E9720FABC}"/>
    <dgm:cxn modelId="{2DE9CC97-9276-4DF4-884A-563D80AEDC7C}" srcId="{0F7B65F6-97D2-457F-A5E1-C58F9327C324}" destId="{15C64F2C-8AB4-43BD-BD90-31DB9CB32E82}" srcOrd="0" destOrd="0" parTransId="{E5BAEF31-9EB2-4D76-90C9-8120128C91FA}" sibTransId="{A9F9AEDC-D3C4-4710-BE2A-2F5E9F8EC723}"/>
    <dgm:cxn modelId="{E87E271A-30A0-476E-A422-BC046C21DA76}" srcId="{62709A10-11B9-4A9E-83B2-7ACB5D0FA87F}" destId="{C953B0B7-7535-4F8F-873E-CEFA1D264B6F}" srcOrd="3" destOrd="0" parTransId="{BDA4A835-0BEA-42D3-B9BE-0A474F8D5209}" sibTransId="{B5E7574B-D984-4713-B971-028CD5446A36}"/>
    <dgm:cxn modelId="{F22513A5-B829-48BA-BB60-5E32EAB2D951}" type="presOf" srcId="{3106F6B1-E21F-4EE6-8B58-6C0B28A45439}" destId="{0992E7CE-F526-4561-8AA8-EB79F99A3265}" srcOrd="0" destOrd="1" presId="urn:microsoft.com/office/officeart/2005/8/layout/vList2"/>
    <dgm:cxn modelId="{1286C742-184E-434A-9D11-510349BE634B}" type="presOf" srcId="{89AA0C65-4739-4C7E-9151-C5B48DC22CF1}" destId="{FF505FB0-9503-4432-9699-900CD672048E}" srcOrd="0" destOrd="4" presId="urn:microsoft.com/office/officeart/2005/8/layout/vList2"/>
    <dgm:cxn modelId="{CD361312-1E79-4B94-A399-D1E5A1253DE6}" type="presOf" srcId="{15C64F2C-8AB4-43BD-BD90-31DB9CB32E82}" destId="{0992E7CE-F526-4561-8AA8-EB79F99A3265}" srcOrd="0" destOrd="0" presId="urn:microsoft.com/office/officeart/2005/8/layout/vList2"/>
    <dgm:cxn modelId="{F212564D-2D47-400D-B17B-1145141E2B91}" srcId="{6ED548F3-0CB0-409B-8651-364AC4B524B9}" destId="{5492BCCF-C67D-4314-A5D2-E3B09FD1A89D}" srcOrd="1" destOrd="0" parTransId="{EC7D8051-CFFA-4EBD-977B-8C210168E3D0}" sibTransId="{F3AE4BC6-8560-458F-A3B2-3915D722CDD1}"/>
    <dgm:cxn modelId="{A471E88C-6F21-4A0B-9DE9-EC769D87F236}" type="presOf" srcId="{D3ACE2E7-026E-4286-A0F3-821827169812}" destId="{FF505FB0-9503-4432-9699-900CD672048E}" srcOrd="0" destOrd="0" presId="urn:microsoft.com/office/officeart/2005/8/layout/vList2"/>
    <dgm:cxn modelId="{50E9B965-51B1-4203-9123-7AF9219BBDE4}" srcId="{5492BCCF-C67D-4314-A5D2-E3B09FD1A89D}" destId="{2473D1D9-8759-4748-86FE-A9FAE475A49F}" srcOrd="0" destOrd="0" parTransId="{F7E0FAEA-E026-40C5-9E37-7177E6E72EA5}" sibTransId="{D64C5CED-DFC5-41CC-B961-CFFF512ED22A}"/>
    <dgm:cxn modelId="{F28DB755-9E5B-425E-9FE0-FA1BDC0DC841}" srcId="{62709A10-11B9-4A9E-83B2-7ACB5D0FA87F}" destId="{89AA0C65-4739-4C7E-9151-C5B48DC22CF1}" srcOrd="4" destOrd="0" parTransId="{79CF7020-842C-4865-9CF5-0E1A69B9CFD0}" sibTransId="{ECBC5140-12E6-48E2-A8F8-6C73CA59D5F1}"/>
    <dgm:cxn modelId="{688D7639-FC5C-417B-A6F8-4ACA626EACAB}" srcId="{62709A10-11B9-4A9E-83B2-7ACB5D0FA87F}" destId="{BB342B53-B925-42A1-818D-015F5471FB2A}" srcOrd="1" destOrd="0" parTransId="{E8FC588A-B7A4-49FE-87CD-3BBE3CE02D1B}" sibTransId="{CB599831-68A0-4041-82A0-F51195B2CF39}"/>
    <dgm:cxn modelId="{AD030E5F-01E6-4305-BEE0-72009BF1A837}" srcId="{6ED548F3-0CB0-409B-8651-364AC4B524B9}" destId="{0DF486E0-FF06-4FCC-919E-0FCD0B9D08A8}" srcOrd="0" destOrd="0" parTransId="{53895A7C-CF9B-47D9-810E-2721FB052C08}" sibTransId="{EC98C703-564D-4F6D-B8E0-9F515DF9CF62}"/>
    <dgm:cxn modelId="{11EE9499-4940-4D7E-8801-EA2C101DAB11}" type="presOf" srcId="{0F7B65F6-97D2-457F-A5E1-C58F9327C324}" destId="{A4A5F636-EAD5-4832-8EBD-0B44440F8740}" srcOrd="0" destOrd="0" presId="urn:microsoft.com/office/officeart/2005/8/layout/vList2"/>
    <dgm:cxn modelId="{83F0FD41-80D3-49DE-BB17-52A5941D10EE}" type="presOf" srcId="{7A703DC3-F78A-486C-89AB-17DD8F348D3D}" destId="{FF505FB0-9503-4432-9699-900CD672048E}" srcOrd="0" destOrd="2" presId="urn:microsoft.com/office/officeart/2005/8/layout/vList2"/>
    <dgm:cxn modelId="{5782EA48-4D0B-49FD-BEE8-ECC9A783369F}" srcId="{62709A10-11B9-4A9E-83B2-7ACB5D0FA87F}" destId="{7A703DC3-F78A-486C-89AB-17DD8F348D3D}" srcOrd="2" destOrd="0" parTransId="{90A7D572-2483-451A-BAAB-6CA0F50DCDEA}" sibTransId="{D7701D12-D19E-4945-845F-1064916325F8}"/>
    <dgm:cxn modelId="{56101DC4-104D-45F6-A9C3-8D297B2683E5}" type="presOf" srcId="{62709A10-11B9-4A9E-83B2-7ACB5D0FA87F}" destId="{85DC85FE-B307-49A6-B51F-6AF4199481A9}" srcOrd="0" destOrd="0" presId="urn:microsoft.com/office/officeart/2005/8/layout/vList2"/>
    <dgm:cxn modelId="{A14D477A-A7E8-48A3-8781-602F8393D777}" type="presOf" srcId="{6ED548F3-0CB0-409B-8651-364AC4B524B9}" destId="{22E2415D-0BE0-4DD0-86C1-305084EF40C2}" srcOrd="0" destOrd="0" presId="urn:microsoft.com/office/officeart/2005/8/layout/vList2"/>
    <dgm:cxn modelId="{4EAB5439-9581-49EB-A704-9E40991C388A}" type="presOf" srcId="{1D97953C-82C9-4D0B-894C-CDA6032A740D}" destId="{4CB1EDA2-E3FB-4C77-AB5D-BE18791AB362}" srcOrd="0" destOrd="0" presId="urn:microsoft.com/office/officeart/2005/8/layout/vList2"/>
    <dgm:cxn modelId="{580F36B9-3A6E-4373-9167-EFB677F76337}" srcId="{62709A10-11B9-4A9E-83B2-7ACB5D0FA87F}" destId="{D3ACE2E7-026E-4286-A0F3-821827169812}" srcOrd="0" destOrd="0" parTransId="{5190C823-DDD5-46C6-A8F7-A9507F5DD675}" sibTransId="{3A37A1AB-A19B-4E3B-85A4-A387D80FC4A7}"/>
    <dgm:cxn modelId="{72683FB9-ACBC-4A72-BA5D-3B2712DA7DB2}" type="presOf" srcId="{0DF486E0-FF06-4FCC-919E-0FCD0B9D08A8}" destId="{665A24D1-A004-41AC-9233-CC5AB53B639A}" srcOrd="0" destOrd="0" presId="urn:microsoft.com/office/officeart/2005/8/layout/vList2"/>
    <dgm:cxn modelId="{B1164C37-0777-4CDC-A84F-978919ACD438}" type="presOf" srcId="{9DC4BD00-82E9-4A2C-AF1D-F98367792C67}" destId="{4CB1EDA2-E3FB-4C77-AB5D-BE18791AB362}" srcOrd="0" destOrd="1" presId="urn:microsoft.com/office/officeart/2005/8/layout/vList2"/>
    <dgm:cxn modelId="{9B94DC89-AF07-442A-ABAE-3386FE34D184}" srcId="{6ED548F3-0CB0-409B-8651-364AC4B524B9}" destId="{62709A10-11B9-4A9E-83B2-7ACB5D0FA87F}" srcOrd="2" destOrd="0" parTransId="{2DF964C1-F5B0-45D8-B2D8-A7D579AD5F27}" sibTransId="{FC85EDCF-AF3E-4B65-9174-F73FEB7ADC88}"/>
    <dgm:cxn modelId="{C27AD5EF-99E2-43DB-8638-DD59C74F2340}" srcId="{0DF486E0-FF06-4FCC-919E-0FCD0B9D08A8}" destId="{1D97953C-82C9-4D0B-894C-CDA6032A740D}" srcOrd="0" destOrd="0" parTransId="{F3AD5D70-81FC-4702-B8E2-7AF3F1868F5D}" sibTransId="{72883F5C-2431-4F9F-B03C-8017F2C0F61D}"/>
    <dgm:cxn modelId="{EBD11F9C-215F-432A-9D2F-7CA93D3A0AA2}" type="presOf" srcId="{BB342B53-B925-42A1-818D-015F5471FB2A}" destId="{FF505FB0-9503-4432-9699-900CD672048E}" srcOrd="0" destOrd="1" presId="urn:microsoft.com/office/officeart/2005/8/layout/vList2"/>
    <dgm:cxn modelId="{F7FF8A19-9D57-4628-A189-946938A17071}" type="presOf" srcId="{2473D1D9-8759-4748-86FE-A9FAE475A49F}" destId="{0A775A40-CE20-4FEE-9166-622ED00AB08D}" srcOrd="0" destOrd="0" presId="urn:microsoft.com/office/officeart/2005/8/layout/vList2"/>
    <dgm:cxn modelId="{E298FD46-BD3F-48CC-A159-9E4DC1191E61}" type="presOf" srcId="{5492BCCF-C67D-4314-A5D2-E3B09FD1A89D}" destId="{E4086D5B-96F9-4F54-BFF3-2ED0EAA5C4AC}" srcOrd="0" destOrd="0" presId="urn:microsoft.com/office/officeart/2005/8/layout/vList2"/>
    <dgm:cxn modelId="{5CD3C092-E59C-43DA-9944-33614D3283F6}" type="presOf" srcId="{C953B0B7-7535-4F8F-873E-CEFA1D264B6F}" destId="{FF505FB0-9503-4432-9699-900CD672048E}" srcOrd="0" destOrd="3" presId="urn:microsoft.com/office/officeart/2005/8/layout/vList2"/>
    <dgm:cxn modelId="{3F262595-67EC-4933-9E84-70A4036CC3EE}" type="presParOf" srcId="{22E2415D-0BE0-4DD0-86C1-305084EF40C2}" destId="{665A24D1-A004-41AC-9233-CC5AB53B639A}" srcOrd="0" destOrd="0" presId="urn:microsoft.com/office/officeart/2005/8/layout/vList2"/>
    <dgm:cxn modelId="{822FC19E-7662-47F0-9A62-2D7BCD97BEB6}" type="presParOf" srcId="{22E2415D-0BE0-4DD0-86C1-305084EF40C2}" destId="{4CB1EDA2-E3FB-4C77-AB5D-BE18791AB362}" srcOrd="1" destOrd="0" presId="urn:microsoft.com/office/officeart/2005/8/layout/vList2"/>
    <dgm:cxn modelId="{0604557E-CDBC-46D6-B655-2E24A823E854}" type="presParOf" srcId="{22E2415D-0BE0-4DD0-86C1-305084EF40C2}" destId="{E4086D5B-96F9-4F54-BFF3-2ED0EAA5C4AC}" srcOrd="2" destOrd="0" presId="urn:microsoft.com/office/officeart/2005/8/layout/vList2"/>
    <dgm:cxn modelId="{EA4959FD-0690-4EDA-A9F2-948627552DAF}" type="presParOf" srcId="{22E2415D-0BE0-4DD0-86C1-305084EF40C2}" destId="{0A775A40-CE20-4FEE-9166-622ED00AB08D}" srcOrd="3" destOrd="0" presId="urn:microsoft.com/office/officeart/2005/8/layout/vList2"/>
    <dgm:cxn modelId="{7AB79C24-8DDA-43D2-AED6-A813B45342F0}" type="presParOf" srcId="{22E2415D-0BE0-4DD0-86C1-305084EF40C2}" destId="{85DC85FE-B307-49A6-B51F-6AF4199481A9}" srcOrd="4" destOrd="0" presId="urn:microsoft.com/office/officeart/2005/8/layout/vList2"/>
    <dgm:cxn modelId="{811F3FC7-978E-4125-9A2F-83D26933227A}" type="presParOf" srcId="{22E2415D-0BE0-4DD0-86C1-305084EF40C2}" destId="{FF505FB0-9503-4432-9699-900CD672048E}" srcOrd="5" destOrd="0" presId="urn:microsoft.com/office/officeart/2005/8/layout/vList2"/>
    <dgm:cxn modelId="{9CB9B902-A906-4A16-9B8D-DC7D65A7D2ED}" type="presParOf" srcId="{22E2415D-0BE0-4DD0-86C1-305084EF40C2}" destId="{A4A5F636-EAD5-4832-8EBD-0B44440F8740}" srcOrd="6" destOrd="0" presId="urn:microsoft.com/office/officeart/2005/8/layout/vList2"/>
    <dgm:cxn modelId="{CB62100A-AB44-4AB0-ABE5-CE65BB6D4846}" type="presParOf" srcId="{22E2415D-0BE0-4DD0-86C1-305084EF40C2}" destId="{0992E7CE-F526-4561-8AA8-EB79F99A3265}"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D548F3-0CB0-409B-8651-364AC4B524B9}"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kumimoji="1" lang="ja-JP" altLang="en-US"/>
        </a:p>
      </dgm:t>
    </dgm:pt>
    <dgm:pt modelId="{0DF486E0-FF06-4FCC-919E-0FCD0B9D08A8}">
      <dgm:prSet phldrT="[テキスト]"/>
      <dgm:spPr/>
      <dgm:t>
        <a:bodyPr/>
        <a:lstStyle/>
        <a:p>
          <a:r>
            <a:rPr kumimoji="1" lang="ja-JP" altLang="en-US" dirty="0" smtClean="0"/>
            <a:t>事業運営にかかわる専門性を高め、担当領域のおけるマネジメントのプロになる</a:t>
          </a:r>
          <a:endParaRPr kumimoji="1" lang="ja-JP" altLang="en-US" dirty="0"/>
        </a:p>
      </dgm:t>
    </dgm:pt>
    <dgm:pt modelId="{53895A7C-CF9B-47D9-810E-2721FB052C08}" type="parTrans" cxnId="{AD030E5F-01E6-4305-BEE0-72009BF1A837}">
      <dgm:prSet/>
      <dgm:spPr/>
      <dgm:t>
        <a:bodyPr/>
        <a:lstStyle/>
        <a:p>
          <a:endParaRPr kumimoji="1" lang="ja-JP" altLang="en-US"/>
        </a:p>
      </dgm:t>
    </dgm:pt>
    <dgm:pt modelId="{EC98C703-564D-4F6D-B8E0-9F515DF9CF62}" type="sibTrans" cxnId="{AD030E5F-01E6-4305-BEE0-72009BF1A837}">
      <dgm:prSet/>
      <dgm:spPr/>
      <dgm:t>
        <a:bodyPr/>
        <a:lstStyle/>
        <a:p>
          <a:endParaRPr kumimoji="1" lang="ja-JP" altLang="en-US"/>
        </a:p>
      </dgm:t>
    </dgm:pt>
    <dgm:pt modelId="{1D97953C-82C9-4D0B-894C-CDA6032A740D}">
      <dgm:prSet/>
      <dgm:spPr/>
      <dgm:t>
        <a:bodyPr/>
        <a:lstStyle/>
        <a:p>
          <a:endParaRPr kumimoji="1" lang="en-US" altLang="ja-JP" dirty="0" smtClean="0"/>
        </a:p>
      </dgm:t>
    </dgm:pt>
    <dgm:pt modelId="{F3AD5D70-81FC-4702-B8E2-7AF3F1868F5D}" type="parTrans" cxnId="{C27AD5EF-99E2-43DB-8638-DD59C74F2340}">
      <dgm:prSet/>
      <dgm:spPr/>
      <dgm:t>
        <a:bodyPr/>
        <a:lstStyle/>
        <a:p>
          <a:endParaRPr kumimoji="1" lang="ja-JP" altLang="en-US"/>
        </a:p>
      </dgm:t>
    </dgm:pt>
    <dgm:pt modelId="{72883F5C-2431-4F9F-B03C-8017F2C0F61D}" type="sibTrans" cxnId="{C27AD5EF-99E2-43DB-8638-DD59C74F2340}">
      <dgm:prSet/>
      <dgm:spPr/>
      <dgm:t>
        <a:bodyPr/>
        <a:lstStyle/>
        <a:p>
          <a:endParaRPr kumimoji="1" lang="ja-JP" altLang="en-US"/>
        </a:p>
      </dgm:t>
    </dgm:pt>
    <dgm:pt modelId="{5492BCCF-C67D-4314-A5D2-E3B09FD1A89D}">
      <dgm:prSet/>
      <dgm:spPr/>
      <dgm:t>
        <a:bodyPr/>
        <a:lstStyle/>
        <a:p>
          <a:r>
            <a:rPr kumimoji="1" lang="ja-JP" altLang="en-US" dirty="0" smtClean="0"/>
            <a:t>マネージャーの仕事を理解する</a:t>
          </a:r>
          <a:endParaRPr kumimoji="1" lang="en-US" altLang="ja-JP" dirty="0" smtClean="0"/>
        </a:p>
      </dgm:t>
    </dgm:pt>
    <dgm:pt modelId="{EC7D8051-CFFA-4EBD-977B-8C210168E3D0}" type="parTrans" cxnId="{F212564D-2D47-400D-B17B-1145141E2B91}">
      <dgm:prSet/>
      <dgm:spPr/>
      <dgm:t>
        <a:bodyPr/>
        <a:lstStyle/>
        <a:p>
          <a:endParaRPr kumimoji="1" lang="ja-JP" altLang="en-US"/>
        </a:p>
      </dgm:t>
    </dgm:pt>
    <dgm:pt modelId="{F3AE4BC6-8560-458F-A3B2-3915D722CDD1}" type="sibTrans" cxnId="{F212564D-2D47-400D-B17B-1145141E2B91}">
      <dgm:prSet/>
      <dgm:spPr/>
      <dgm:t>
        <a:bodyPr/>
        <a:lstStyle/>
        <a:p>
          <a:endParaRPr kumimoji="1" lang="ja-JP" altLang="en-US"/>
        </a:p>
      </dgm:t>
    </dgm:pt>
    <dgm:pt modelId="{2473D1D9-8759-4748-86FE-A9FAE475A49F}">
      <dgm:prSet/>
      <dgm:spPr/>
      <dgm:t>
        <a:bodyPr/>
        <a:lstStyle/>
        <a:p>
          <a:r>
            <a:rPr kumimoji="1" lang="ja-JP" altLang="en-US" dirty="0" smtClean="0"/>
            <a:t>スポーツのマネージャー、お笑い芸人のマネージャー</a:t>
          </a:r>
          <a:r>
            <a:rPr kumimoji="1" lang="en-US" altLang="ja-JP" dirty="0" smtClean="0"/>
            <a:t/>
          </a:r>
          <a:br>
            <a:rPr kumimoji="1" lang="en-US" altLang="ja-JP" dirty="0" smtClean="0"/>
          </a:br>
          <a:r>
            <a:rPr kumimoji="1" lang="ja-JP" altLang="en-US" dirty="0" smtClean="0"/>
            <a:t>⇒主役はチームの選手やタレント。彼らを成功するための支援をするのがマネージャー</a:t>
          </a:r>
          <a:endParaRPr kumimoji="1" lang="en-US" altLang="ja-JP" dirty="0" smtClean="0"/>
        </a:p>
      </dgm:t>
    </dgm:pt>
    <dgm:pt modelId="{F7E0FAEA-E026-40C5-9E37-7177E6E72EA5}" type="parTrans" cxnId="{50E9B965-51B1-4203-9123-7AF9219BBDE4}">
      <dgm:prSet/>
      <dgm:spPr/>
      <dgm:t>
        <a:bodyPr/>
        <a:lstStyle/>
        <a:p>
          <a:endParaRPr kumimoji="1" lang="ja-JP" altLang="en-US"/>
        </a:p>
      </dgm:t>
    </dgm:pt>
    <dgm:pt modelId="{D64C5CED-DFC5-41CC-B961-CFFF512ED22A}" type="sibTrans" cxnId="{50E9B965-51B1-4203-9123-7AF9219BBDE4}">
      <dgm:prSet/>
      <dgm:spPr/>
      <dgm:t>
        <a:bodyPr/>
        <a:lstStyle/>
        <a:p>
          <a:endParaRPr kumimoji="1" lang="ja-JP" altLang="en-US"/>
        </a:p>
      </dgm:t>
    </dgm:pt>
    <dgm:pt modelId="{62709A10-11B9-4A9E-83B2-7ACB5D0FA87F}">
      <dgm:prSet/>
      <dgm:spPr/>
      <dgm:t>
        <a:bodyPr/>
        <a:lstStyle/>
        <a:p>
          <a:r>
            <a:rPr kumimoji="1" lang="en-US" altLang="ja-JP" dirty="0" smtClean="0"/>
            <a:t>DX</a:t>
          </a:r>
          <a:r>
            <a:rPr kumimoji="1" lang="ja-JP" altLang="en-US" dirty="0" smtClean="0"/>
            <a:t>や</a:t>
          </a:r>
          <a:r>
            <a:rPr kumimoji="1" lang="en-US" altLang="ja-JP" dirty="0" smtClean="0"/>
            <a:t>IT</a:t>
          </a:r>
          <a:r>
            <a:rPr kumimoji="1" lang="ja-JP" altLang="en-US" dirty="0" smtClean="0"/>
            <a:t>を強力に進めていく組織を作り、競争力を高めていく</a:t>
          </a:r>
          <a:endParaRPr kumimoji="1" lang="en-US" altLang="ja-JP" dirty="0" smtClean="0"/>
        </a:p>
      </dgm:t>
    </dgm:pt>
    <dgm:pt modelId="{2DF964C1-F5B0-45D8-B2D8-A7D579AD5F27}" type="parTrans" cxnId="{9B94DC89-AF07-442A-ABAE-3386FE34D184}">
      <dgm:prSet/>
      <dgm:spPr/>
      <dgm:t>
        <a:bodyPr/>
        <a:lstStyle/>
        <a:p>
          <a:endParaRPr kumimoji="1" lang="ja-JP" altLang="en-US"/>
        </a:p>
      </dgm:t>
    </dgm:pt>
    <dgm:pt modelId="{FC85EDCF-AF3E-4B65-9174-F73FEB7ADC88}" type="sibTrans" cxnId="{9B94DC89-AF07-442A-ABAE-3386FE34D184}">
      <dgm:prSet/>
      <dgm:spPr/>
      <dgm:t>
        <a:bodyPr/>
        <a:lstStyle/>
        <a:p>
          <a:endParaRPr kumimoji="1" lang="ja-JP" altLang="en-US"/>
        </a:p>
      </dgm:t>
    </dgm:pt>
    <dgm:pt modelId="{D3ACE2E7-026E-4286-A0F3-821827169812}">
      <dgm:prSet/>
      <dgm:spPr/>
      <dgm:t>
        <a:bodyPr/>
        <a:lstStyle/>
        <a:p>
          <a:r>
            <a:rPr kumimoji="1" lang="ja-JP" altLang="en-US" dirty="0" smtClean="0"/>
            <a:t>競争力とは</a:t>
          </a:r>
          <a:r>
            <a:rPr kumimoji="1" lang="en-US" altLang="ja-JP" dirty="0" smtClean="0"/>
            <a:t/>
          </a:r>
          <a:br>
            <a:rPr kumimoji="1" lang="en-US" altLang="ja-JP" dirty="0" smtClean="0"/>
          </a:br>
          <a:r>
            <a:rPr kumimoji="1" lang="en-US" altLang="ja-JP" dirty="0" smtClean="0"/>
            <a:t>	</a:t>
          </a:r>
          <a:r>
            <a:rPr kumimoji="1" lang="ja-JP" altLang="en-US" dirty="0" smtClean="0"/>
            <a:t>①担当組織を強くすることで、事業に貢献し、対外的な優位性を保つこと</a:t>
          </a:r>
          <a:r>
            <a:rPr kumimoji="1" lang="en-US" altLang="ja-JP" dirty="0" smtClean="0"/>
            <a:t/>
          </a:r>
          <a:br>
            <a:rPr kumimoji="1" lang="en-US" altLang="ja-JP" dirty="0" smtClean="0"/>
          </a:br>
          <a:r>
            <a:rPr kumimoji="1" lang="en-US" altLang="ja-JP" dirty="0" smtClean="0"/>
            <a:t>	</a:t>
          </a:r>
          <a:r>
            <a:rPr kumimoji="1" lang="ja-JP" altLang="en-US" dirty="0" smtClean="0"/>
            <a:t>②担当組織のメンバーが転職や社内異動で離脱するリスクを下げること</a:t>
          </a:r>
          <a:r>
            <a:rPr kumimoji="1" lang="en-US" altLang="ja-JP" dirty="0" smtClean="0"/>
            <a:t/>
          </a:r>
          <a:br>
            <a:rPr kumimoji="1" lang="en-US" altLang="ja-JP" dirty="0" smtClean="0"/>
          </a:br>
          <a:r>
            <a:rPr kumimoji="1" lang="en-US" altLang="ja-JP" dirty="0" smtClean="0"/>
            <a:t>	(</a:t>
          </a:r>
          <a:r>
            <a:rPr kumimoji="1" lang="ja-JP" altLang="en-US" dirty="0" smtClean="0"/>
            <a:t>つまり、最も魅力的な組織にしていくこと</a:t>
          </a:r>
          <a:r>
            <a:rPr kumimoji="1" lang="en-US" altLang="ja-JP" dirty="0" smtClean="0"/>
            <a:t>)</a:t>
          </a:r>
          <a:br>
            <a:rPr kumimoji="1" lang="en-US" altLang="ja-JP" dirty="0" smtClean="0"/>
          </a:br>
          <a:endParaRPr kumimoji="1" lang="en-US" altLang="ja-JP" dirty="0" smtClean="0"/>
        </a:p>
      </dgm:t>
    </dgm:pt>
    <dgm:pt modelId="{5190C823-DDD5-46C6-A8F7-A9507F5DD675}" type="parTrans" cxnId="{580F36B9-3A6E-4373-9167-EFB677F76337}">
      <dgm:prSet/>
      <dgm:spPr/>
      <dgm:t>
        <a:bodyPr/>
        <a:lstStyle/>
        <a:p>
          <a:endParaRPr kumimoji="1" lang="ja-JP" altLang="en-US"/>
        </a:p>
      </dgm:t>
    </dgm:pt>
    <dgm:pt modelId="{3A37A1AB-A19B-4E3B-85A4-A387D80FC4A7}" type="sibTrans" cxnId="{580F36B9-3A6E-4373-9167-EFB677F76337}">
      <dgm:prSet/>
      <dgm:spPr/>
      <dgm:t>
        <a:bodyPr/>
        <a:lstStyle/>
        <a:p>
          <a:endParaRPr kumimoji="1" lang="ja-JP" altLang="en-US"/>
        </a:p>
      </dgm:t>
    </dgm:pt>
    <dgm:pt modelId="{0F7B65F6-97D2-457F-A5E1-C58F9327C324}">
      <dgm:prSet/>
      <dgm:spPr/>
      <dgm:t>
        <a:bodyPr/>
        <a:lstStyle/>
        <a:p>
          <a:r>
            <a:rPr kumimoji="1" lang="ja-JP" altLang="en-US" dirty="0" smtClean="0"/>
            <a:t>会社の方針に沿ったうえで、現場の自由な発想を大事にしてチームワークを生み出す</a:t>
          </a:r>
          <a:endParaRPr kumimoji="1" lang="en-US" altLang="ja-JP" dirty="0" smtClean="0"/>
        </a:p>
      </dgm:t>
    </dgm:pt>
    <dgm:pt modelId="{96ACB1B1-86BE-48BF-8EA6-1C74CE17CD09}" type="parTrans" cxnId="{48D3A190-C726-4AFC-B67D-84612DFB393B}">
      <dgm:prSet/>
      <dgm:spPr/>
      <dgm:t>
        <a:bodyPr/>
        <a:lstStyle/>
        <a:p>
          <a:endParaRPr kumimoji="1" lang="ja-JP" altLang="en-US"/>
        </a:p>
      </dgm:t>
    </dgm:pt>
    <dgm:pt modelId="{C38B0E3E-B8DE-47EE-944B-E43E9720FABC}" type="sibTrans" cxnId="{48D3A190-C726-4AFC-B67D-84612DFB393B}">
      <dgm:prSet/>
      <dgm:spPr/>
      <dgm:t>
        <a:bodyPr/>
        <a:lstStyle/>
        <a:p>
          <a:endParaRPr kumimoji="1" lang="ja-JP" altLang="en-US"/>
        </a:p>
      </dgm:t>
    </dgm:pt>
    <dgm:pt modelId="{427719E9-A67A-4FE8-9713-E4FC8D4E120F}">
      <dgm:prSet/>
      <dgm:spPr/>
      <dgm:t>
        <a:bodyPr/>
        <a:lstStyle/>
        <a:p>
          <a:r>
            <a:rPr kumimoji="1" lang="ja-JP" altLang="en-US" dirty="0" smtClean="0"/>
            <a:t>担当組織のメンバーが活躍できるようにサポートするのがマネージャーの最も重要な役割。</a:t>
          </a:r>
          <a:r>
            <a:rPr kumimoji="1" lang="en-US" altLang="ja-JP" dirty="0" smtClean="0"/>
            <a:t/>
          </a:r>
          <a:br>
            <a:rPr kumimoji="1" lang="en-US" altLang="ja-JP" dirty="0" smtClean="0"/>
          </a:br>
          <a:r>
            <a:rPr kumimoji="1" lang="en-US" altLang="ja-JP" dirty="0" smtClean="0"/>
            <a:t>(</a:t>
          </a:r>
          <a:r>
            <a:rPr kumimoji="1" lang="ja-JP" altLang="en-US" dirty="0" smtClean="0"/>
            <a:t>一番大事なのは適切な評価</a:t>
          </a:r>
          <a:r>
            <a:rPr kumimoji="1" lang="en-US" altLang="ja-JP" dirty="0" smtClean="0"/>
            <a:t>)</a:t>
          </a:r>
          <a:br>
            <a:rPr kumimoji="1" lang="en-US" altLang="ja-JP" dirty="0" smtClean="0"/>
          </a:br>
          <a:r>
            <a:rPr kumimoji="1" lang="en-US" altLang="ja-JP" dirty="0" smtClean="0"/>
            <a:t>	</a:t>
          </a:r>
          <a:r>
            <a:rPr kumimoji="1" lang="ja-JP" altLang="en-US" dirty="0" smtClean="0"/>
            <a:t>①部下が成長していくための気づきを与える</a:t>
          </a:r>
          <a:r>
            <a:rPr kumimoji="1" lang="en-US" altLang="ja-JP" dirty="0" smtClean="0"/>
            <a:t/>
          </a:r>
          <a:br>
            <a:rPr kumimoji="1" lang="en-US" altLang="ja-JP" dirty="0" smtClean="0"/>
          </a:br>
          <a:r>
            <a:rPr kumimoji="1" lang="en-US" altLang="ja-JP" dirty="0" smtClean="0"/>
            <a:t>	</a:t>
          </a:r>
          <a:r>
            <a:rPr kumimoji="1" lang="ja-JP" altLang="en-US" dirty="0" smtClean="0"/>
            <a:t>②適切なタイミングでフィードバックを与える。</a:t>
          </a:r>
          <a:endParaRPr kumimoji="1" lang="en-US" altLang="ja-JP" dirty="0" smtClean="0"/>
        </a:p>
      </dgm:t>
    </dgm:pt>
    <dgm:pt modelId="{624A710E-913A-4BE7-BAD5-CCB54E048D55}" type="parTrans" cxnId="{FCE66DF9-4A43-45EB-BFB7-FCCA48CD1ECD}">
      <dgm:prSet/>
      <dgm:spPr/>
      <dgm:t>
        <a:bodyPr/>
        <a:lstStyle/>
        <a:p>
          <a:endParaRPr kumimoji="1" lang="ja-JP" altLang="en-US"/>
        </a:p>
      </dgm:t>
    </dgm:pt>
    <dgm:pt modelId="{6BC84485-D4D5-4132-AC3E-7406344FFD4E}" type="sibTrans" cxnId="{FCE66DF9-4A43-45EB-BFB7-FCCA48CD1ECD}">
      <dgm:prSet/>
      <dgm:spPr/>
      <dgm:t>
        <a:bodyPr/>
        <a:lstStyle/>
        <a:p>
          <a:endParaRPr kumimoji="1" lang="ja-JP" altLang="en-US"/>
        </a:p>
      </dgm:t>
    </dgm:pt>
    <dgm:pt modelId="{22E2415D-0BE0-4DD0-86C1-305084EF40C2}" type="pres">
      <dgm:prSet presAssocID="{6ED548F3-0CB0-409B-8651-364AC4B524B9}" presName="linear" presStyleCnt="0">
        <dgm:presLayoutVars>
          <dgm:animLvl val="lvl"/>
          <dgm:resizeHandles val="exact"/>
        </dgm:presLayoutVars>
      </dgm:prSet>
      <dgm:spPr/>
      <dgm:t>
        <a:bodyPr/>
        <a:lstStyle/>
        <a:p>
          <a:endParaRPr kumimoji="1" lang="ja-JP" altLang="en-US"/>
        </a:p>
      </dgm:t>
    </dgm:pt>
    <dgm:pt modelId="{665A24D1-A004-41AC-9233-CC5AB53B639A}" type="pres">
      <dgm:prSet presAssocID="{0DF486E0-FF06-4FCC-919E-0FCD0B9D08A8}" presName="parentText" presStyleLbl="node1" presStyleIdx="0" presStyleCnt="4">
        <dgm:presLayoutVars>
          <dgm:chMax val="0"/>
          <dgm:bulletEnabled val="1"/>
        </dgm:presLayoutVars>
      </dgm:prSet>
      <dgm:spPr/>
      <dgm:t>
        <a:bodyPr/>
        <a:lstStyle/>
        <a:p>
          <a:endParaRPr kumimoji="1" lang="ja-JP" altLang="en-US"/>
        </a:p>
      </dgm:t>
    </dgm:pt>
    <dgm:pt modelId="{4CB1EDA2-E3FB-4C77-AB5D-BE18791AB362}" type="pres">
      <dgm:prSet presAssocID="{0DF486E0-FF06-4FCC-919E-0FCD0B9D08A8}" presName="childText" presStyleLbl="revTx" presStyleIdx="0" presStyleCnt="3">
        <dgm:presLayoutVars>
          <dgm:bulletEnabled val="1"/>
        </dgm:presLayoutVars>
      </dgm:prSet>
      <dgm:spPr/>
      <dgm:t>
        <a:bodyPr/>
        <a:lstStyle/>
        <a:p>
          <a:endParaRPr kumimoji="1" lang="ja-JP" altLang="en-US"/>
        </a:p>
      </dgm:t>
    </dgm:pt>
    <dgm:pt modelId="{E4086D5B-96F9-4F54-BFF3-2ED0EAA5C4AC}" type="pres">
      <dgm:prSet presAssocID="{5492BCCF-C67D-4314-A5D2-E3B09FD1A89D}" presName="parentText" presStyleLbl="node1" presStyleIdx="1" presStyleCnt="4">
        <dgm:presLayoutVars>
          <dgm:chMax val="0"/>
          <dgm:bulletEnabled val="1"/>
        </dgm:presLayoutVars>
      </dgm:prSet>
      <dgm:spPr/>
      <dgm:t>
        <a:bodyPr/>
        <a:lstStyle/>
        <a:p>
          <a:endParaRPr kumimoji="1" lang="ja-JP" altLang="en-US"/>
        </a:p>
      </dgm:t>
    </dgm:pt>
    <dgm:pt modelId="{0A775A40-CE20-4FEE-9166-622ED00AB08D}" type="pres">
      <dgm:prSet presAssocID="{5492BCCF-C67D-4314-A5D2-E3B09FD1A89D}" presName="childText" presStyleLbl="revTx" presStyleIdx="1" presStyleCnt="3">
        <dgm:presLayoutVars>
          <dgm:bulletEnabled val="1"/>
        </dgm:presLayoutVars>
      </dgm:prSet>
      <dgm:spPr/>
      <dgm:t>
        <a:bodyPr/>
        <a:lstStyle/>
        <a:p>
          <a:endParaRPr kumimoji="1" lang="ja-JP" altLang="en-US"/>
        </a:p>
      </dgm:t>
    </dgm:pt>
    <dgm:pt modelId="{85DC85FE-B307-49A6-B51F-6AF4199481A9}" type="pres">
      <dgm:prSet presAssocID="{62709A10-11B9-4A9E-83B2-7ACB5D0FA87F}" presName="parentText" presStyleLbl="node1" presStyleIdx="2" presStyleCnt="4">
        <dgm:presLayoutVars>
          <dgm:chMax val="0"/>
          <dgm:bulletEnabled val="1"/>
        </dgm:presLayoutVars>
      </dgm:prSet>
      <dgm:spPr/>
      <dgm:t>
        <a:bodyPr/>
        <a:lstStyle/>
        <a:p>
          <a:endParaRPr kumimoji="1" lang="ja-JP" altLang="en-US"/>
        </a:p>
      </dgm:t>
    </dgm:pt>
    <dgm:pt modelId="{FF505FB0-9503-4432-9699-900CD672048E}" type="pres">
      <dgm:prSet presAssocID="{62709A10-11B9-4A9E-83B2-7ACB5D0FA87F}" presName="childText" presStyleLbl="revTx" presStyleIdx="2" presStyleCnt="3">
        <dgm:presLayoutVars>
          <dgm:bulletEnabled val="1"/>
        </dgm:presLayoutVars>
      </dgm:prSet>
      <dgm:spPr/>
      <dgm:t>
        <a:bodyPr/>
        <a:lstStyle/>
        <a:p>
          <a:endParaRPr kumimoji="1" lang="ja-JP" altLang="en-US"/>
        </a:p>
      </dgm:t>
    </dgm:pt>
    <dgm:pt modelId="{A4A5F636-EAD5-4832-8EBD-0B44440F8740}" type="pres">
      <dgm:prSet presAssocID="{0F7B65F6-97D2-457F-A5E1-C58F9327C324}" presName="parentText" presStyleLbl="node1" presStyleIdx="3" presStyleCnt="4">
        <dgm:presLayoutVars>
          <dgm:chMax val="0"/>
          <dgm:bulletEnabled val="1"/>
        </dgm:presLayoutVars>
      </dgm:prSet>
      <dgm:spPr/>
      <dgm:t>
        <a:bodyPr/>
        <a:lstStyle/>
        <a:p>
          <a:endParaRPr kumimoji="1" lang="ja-JP" altLang="en-US"/>
        </a:p>
      </dgm:t>
    </dgm:pt>
  </dgm:ptLst>
  <dgm:cxnLst>
    <dgm:cxn modelId="{D7109BF7-56FB-4A76-B95B-06ABE709738E}" type="presOf" srcId="{62709A10-11B9-4A9E-83B2-7ACB5D0FA87F}" destId="{85DC85FE-B307-49A6-B51F-6AF4199481A9}" srcOrd="0" destOrd="0" presId="urn:microsoft.com/office/officeart/2005/8/layout/vList2"/>
    <dgm:cxn modelId="{48D3A190-C726-4AFC-B67D-84612DFB393B}" srcId="{6ED548F3-0CB0-409B-8651-364AC4B524B9}" destId="{0F7B65F6-97D2-457F-A5E1-C58F9327C324}" srcOrd="3" destOrd="0" parTransId="{96ACB1B1-86BE-48BF-8EA6-1C74CE17CD09}" sibTransId="{C38B0E3E-B8DE-47EE-944B-E43E9720FABC}"/>
    <dgm:cxn modelId="{FCE66DF9-4A43-45EB-BFB7-FCCA48CD1ECD}" srcId="{5492BCCF-C67D-4314-A5D2-E3B09FD1A89D}" destId="{427719E9-A67A-4FE8-9713-E4FC8D4E120F}" srcOrd="1" destOrd="0" parTransId="{624A710E-913A-4BE7-BAD5-CCB54E048D55}" sibTransId="{6BC84485-D4D5-4132-AC3E-7406344FFD4E}"/>
    <dgm:cxn modelId="{1A8B2D8B-7C1C-464E-961A-360D1A776BD3}" type="presOf" srcId="{6ED548F3-0CB0-409B-8651-364AC4B524B9}" destId="{22E2415D-0BE0-4DD0-86C1-305084EF40C2}" srcOrd="0" destOrd="0" presId="urn:microsoft.com/office/officeart/2005/8/layout/vList2"/>
    <dgm:cxn modelId="{F212564D-2D47-400D-B17B-1145141E2B91}" srcId="{6ED548F3-0CB0-409B-8651-364AC4B524B9}" destId="{5492BCCF-C67D-4314-A5D2-E3B09FD1A89D}" srcOrd="1" destOrd="0" parTransId="{EC7D8051-CFFA-4EBD-977B-8C210168E3D0}" sibTransId="{F3AE4BC6-8560-458F-A3B2-3915D722CDD1}"/>
    <dgm:cxn modelId="{7B50B234-7A1B-4F53-A13E-D459EDFD185D}" type="presOf" srcId="{0F7B65F6-97D2-457F-A5E1-C58F9327C324}" destId="{A4A5F636-EAD5-4832-8EBD-0B44440F8740}" srcOrd="0" destOrd="0" presId="urn:microsoft.com/office/officeart/2005/8/layout/vList2"/>
    <dgm:cxn modelId="{50E9B965-51B1-4203-9123-7AF9219BBDE4}" srcId="{5492BCCF-C67D-4314-A5D2-E3B09FD1A89D}" destId="{2473D1D9-8759-4748-86FE-A9FAE475A49F}" srcOrd="0" destOrd="0" parTransId="{F7E0FAEA-E026-40C5-9E37-7177E6E72EA5}" sibTransId="{D64C5CED-DFC5-41CC-B961-CFFF512ED22A}"/>
    <dgm:cxn modelId="{AD5DE576-6ABA-4842-B993-AF81C4DB90EF}" type="presOf" srcId="{0DF486E0-FF06-4FCC-919E-0FCD0B9D08A8}" destId="{665A24D1-A004-41AC-9233-CC5AB53B639A}" srcOrd="0" destOrd="0" presId="urn:microsoft.com/office/officeart/2005/8/layout/vList2"/>
    <dgm:cxn modelId="{D9A9F1BE-9DBF-40D1-A282-7DF14C418A51}" type="presOf" srcId="{D3ACE2E7-026E-4286-A0F3-821827169812}" destId="{FF505FB0-9503-4432-9699-900CD672048E}" srcOrd="0" destOrd="0" presId="urn:microsoft.com/office/officeart/2005/8/layout/vList2"/>
    <dgm:cxn modelId="{AD030E5F-01E6-4305-BEE0-72009BF1A837}" srcId="{6ED548F3-0CB0-409B-8651-364AC4B524B9}" destId="{0DF486E0-FF06-4FCC-919E-0FCD0B9D08A8}" srcOrd="0" destOrd="0" parTransId="{53895A7C-CF9B-47D9-810E-2721FB052C08}" sibTransId="{EC98C703-564D-4F6D-B8E0-9F515DF9CF62}"/>
    <dgm:cxn modelId="{0568F233-D7F8-4A55-9B4A-E13BBBE40EDF}" type="presOf" srcId="{2473D1D9-8759-4748-86FE-A9FAE475A49F}" destId="{0A775A40-CE20-4FEE-9166-622ED00AB08D}" srcOrd="0" destOrd="0" presId="urn:microsoft.com/office/officeart/2005/8/layout/vList2"/>
    <dgm:cxn modelId="{580F36B9-3A6E-4373-9167-EFB677F76337}" srcId="{62709A10-11B9-4A9E-83B2-7ACB5D0FA87F}" destId="{D3ACE2E7-026E-4286-A0F3-821827169812}" srcOrd="0" destOrd="0" parTransId="{5190C823-DDD5-46C6-A8F7-A9507F5DD675}" sibTransId="{3A37A1AB-A19B-4E3B-85A4-A387D80FC4A7}"/>
    <dgm:cxn modelId="{3E343B0B-EEFA-40A5-9AF1-D050CACD486F}" type="presOf" srcId="{1D97953C-82C9-4D0B-894C-CDA6032A740D}" destId="{4CB1EDA2-E3FB-4C77-AB5D-BE18791AB362}" srcOrd="0" destOrd="0" presId="urn:microsoft.com/office/officeart/2005/8/layout/vList2"/>
    <dgm:cxn modelId="{9B94DC89-AF07-442A-ABAE-3386FE34D184}" srcId="{6ED548F3-0CB0-409B-8651-364AC4B524B9}" destId="{62709A10-11B9-4A9E-83B2-7ACB5D0FA87F}" srcOrd="2" destOrd="0" parTransId="{2DF964C1-F5B0-45D8-B2D8-A7D579AD5F27}" sibTransId="{FC85EDCF-AF3E-4B65-9174-F73FEB7ADC88}"/>
    <dgm:cxn modelId="{C27AD5EF-99E2-43DB-8638-DD59C74F2340}" srcId="{0DF486E0-FF06-4FCC-919E-0FCD0B9D08A8}" destId="{1D97953C-82C9-4D0B-894C-CDA6032A740D}" srcOrd="0" destOrd="0" parTransId="{F3AD5D70-81FC-4702-B8E2-7AF3F1868F5D}" sibTransId="{72883F5C-2431-4F9F-B03C-8017F2C0F61D}"/>
    <dgm:cxn modelId="{8FA8F25C-FDC8-4F3F-8B21-E804D9F28818}" type="presOf" srcId="{427719E9-A67A-4FE8-9713-E4FC8D4E120F}" destId="{0A775A40-CE20-4FEE-9166-622ED00AB08D}" srcOrd="0" destOrd="1" presId="urn:microsoft.com/office/officeart/2005/8/layout/vList2"/>
    <dgm:cxn modelId="{D291E430-E66E-43F5-B44F-E37F1D7750E8}" type="presOf" srcId="{5492BCCF-C67D-4314-A5D2-E3B09FD1A89D}" destId="{E4086D5B-96F9-4F54-BFF3-2ED0EAA5C4AC}" srcOrd="0" destOrd="0" presId="urn:microsoft.com/office/officeart/2005/8/layout/vList2"/>
    <dgm:cxn modelId="{842AA9F4-4BD7-4CDB-8364-B443E9B95952}" type="presParOf" srcId="{22E2415D-0BE0-4DD0-86C1-305084EF40C2}" destId="{665A24D1-A004-41AC-9233-CC5AB53B639A}" srcOrd="0" destOrd="0" presId="urn:microsoft.com/office/officeart/2005/8/layout/vList2"/>
    <dgm:cxn modelId="{B4BC0395-6F99-4244-891C-28B5A211C51D}" type="presParOf" srcId="{22E2415D-0BE0-4DD0-86C1-305084EF40C2}" destId="{4CB1EDA2-E3FB-4C77-AB5D-BE18791AB362}" srcOrd="1" destOrd="0" presId="urn:microsoft.com/office/officeart/2005/8/layout/vList2"/>
    <dgm:cxn modelId="{A183D185-31D6-4385-BB22-96182A697F42}" type="presParOf" srcId="{22E2415D-0BE0-4DD0-86C1-305084EF40C2}" destId="{E4086D5B-96F9-4F54-BFF3-2ED0EAA5C4AC}" srcOrd="2" destOrd="0" presId="urn:microsoft.com/office/officeart/2005/8/layout/vList2"/>
    <dgm:cxn modelId="{048C37A9-F2D1-4A25-B400-FACBA17225A4}" type="presParOf" srcId="{22E2415D-0BE0-4DD0-86C1-305084EF40C2}" destId="{0A775A40-CE20-4FEE-9166-622ED00AB08D}" srcOrd="3" destOrd="0" presId="urn:microsoft.com/office/officeart/2005/8/layout/vList2"/>
    <dgm:cxn modelId="{0D44AAA4-40A7-4929-93FE-A9F891AD6F0C}" type="presParOf" srcId="{22E2415D-0BE0-4DD0-86C1-305084EF40C2}" destId="{85DC85FE-B307-49A6-B51F-6AF4199481A9}" srcOrd="4" destOrd="0" presId="urn:microsoft.com/office/officeart/2005/8/layout/vList2"/>
    <dgm:cxn modelId="{1D58BA7B-AA4D-4173-8C7C-5C78F9A3C212}" type="presParOf" srcId="{22E2415D-0BE0-4DD0-86C1-305084EF40C2}" destId="{FF505FB0-9503-4432-9699-900CD672048E}" srcOrd="5" destOrd="0" presId="urn:microsoft.com/office/officeart/2005/8/layout/vList2"/>
    <dgm:cxn modelId="{096EE7EB-2B8B-4C90-BDBD-41FCC8227E4D}" type="presParOf" srcId="{22E2415D-0BE0-4DD0-86C1-305084EF40C2}" destId="{A4A5F636-EAD5-4832-8EBD-0B44440F874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D548F3-0CB0-409B-8651-364AC4B524B9}"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kumimoji="1" lang="ja-JP" altLang="en-US"/>
        </a:p>
      </dgm:t>
    </dgm:pt>
    <dgm:pt modelId="{0DF486E0-FF06-4FCC-919E-0FCD0B9D08A8}">
      <dgm:prSet phldrT="[テキスト]"/>
      <dgm:spPr/>
      <dgm:t>
        <a:bodyPr/>
        <a:lstStyle/>
        <a:p>
          <a:r>
            <a:rPr kumimoji="1" lang="ja-JP" altLang="en-US" dirty="0" smtClean="0"/>
            <a:t>ソフトウェアに対する一般的な興味を持つ</a:t>
          </a:r>
          <a:endParaRPr kumimoji="1" lang="ja-JP" altLang="en-US" dirty="0"/>
        </a:p>
      </dgm:t>
    </dgm:pt>
    <dgm:pt modelId="{53895A7C-CF9B-47D9-810E-2721FB052C08}" type="parTrans" cxnId="{AD030E5F-01E6-4305-BEE0-72009BF1A837}">
      <dgm:prSet/>
      <dgm:spPr/>
      <dgm:t>
        <a:bodyPr/>
        <a:lstStyle/>
        <a:p>
          <a:endParaRPr kumimoji="1" lang="ja-JP" altLang="en-US"/>
        </a:p>
      </dgm:t>
    </dgm:pt>
    <dgm:pt modelId="{EC98C703-564D-4F6D-B8E0-9F515DF9CF62}" type="sibTrans" cxnId="{AD030E5F-01E6-4305-BEE0-72009BF1A837}">
      <dgm:prSet/>
      <dgm:spPr/>
      <dgm:t>
        <a:bodyPr/>
        <a:lstStyle/>
        <a:p>
          <a:endParaRPr kumimoji="1" lang="ja-JP" altLang="en-US"/>
        </a:p>
      </dgm:t>
    </dgm:pt>
    <dgm:pt modelId="{1D97953C-82C9-4D0B-894C-CDA6032A740D}">
      <dgm:prSet/>
      <dgm:spPr/>
      <dgm:t>
        <a:bodyPr/>
        <a:lstStyle/>
        <a:p>
          <a:r>
            <a:rPr kumimoji="1" lang="ja-JP" altLang="en-US" dirty="0" smtClean="0"/>
            <a:t>話題のアプリを試す。</a:t>
          </a:r>
          <a:r>
            <a:rPr kumimoji="1" lang="en-US" altLang="ja-JP" dirty="0" smtClean="0"/>
            <a:t/>
          </a:r>
          <a:br>
            <a:rPr kumimoji="1" lang="en-US" altLang="ja-JP" dirty="0" smtClean="0"/>
          </a:br>
          <a:r>
            <a:rPr kumimoji="1" lang="en-US" altLang="ja-JP" dirty="0" smtClean="0"/>
            <a:t>	</a:t>
          </a:r>
          <a:r>
            <a:rPr kumimoji="1" lang="ja-JP" altLang="en-US" dirty="0" smtClean="0"/>
            <a:t>子どもが何を使っているか聞いてみる</a:t>
          </a:r>
          <a:r>
            <a:rPr kumimoji="1" lang="en-US" altLang="ja-JP" dirty="0" smtClean="0"/>
            <a:t/>
          </a:r>
          <a:br>
            <a:rPr kumimoji="1" lang="en-US" altLang="ja-JP" dirty="0" smtClean="0"/>
          </a:br>
          <a:r>
            <a:rPr kumimoji="1" lang="en-US" altLang="ja-JP" dirty="0" smtClean="0"/>
            <a:t>	</a:t>
          </a:r>
          <a:r>
            <a:rPr kumimoji="1" lang="ja-JP" altLang="en-US" dirty="0" smtClean="0"/>
            <a:t>海外の友人になにを使っているか教えてもらう</a:t>
          </a:r>
          <a:endParaRPr kumimoji="1" lang="en-US" altLang="ja-JP" dirty="0" smtClean="0"/>
        </a:p>
      </dgm:t>
    </dgm:pt>
    <dgm:pt modelId="{F3AD5D70-81FC-4702-B8E2-7AF3F1868F5D}" type="parTrans" cxnId="{C27AD5EF-99E2-43DB-8638-DD59C74F2340}">
      <dgm:prSet/>
      <dgm:spPr/>
      <dgm:t>
        <a:bodyPr/>
        <a:lstStyle/>
        <a:p>
          <a:endParaRPr kumimoji="1" lang="ja-JP" altLang="en-US"/>
        </a:p>
      </dgm:t>
    </dgm:pt>
    <dgm:pt modelId="{72883F5C-2431-4F9F-B03C-8017F2C0F61D}" type="sibTrans" cxnId="{C27AD5EF-99E2-43DB-8638-DD59C74F2340}">
      <dgm:prSet/>
      <dgm:spPr/>
      <dgm:t>
        <a:bodyPr/>
        <a:lstStyle/>
        <a:p>
          <a:endParaRPr kumimoji="1" lang="ja-JP" altLang="en-US"/>
        </a:p>
      </dgm:t>
    </dgm:pt>
    <dgm:pt modelId="{5492BCCF-C67D-4314-A5D2-E3B09FD1A89D}">
      <dgm:prSet/>
      <dgm:spPr/>
      <dgm:t>
        <a:bodyPr/>
        <a:lstStyle/>
        <a:p>
          <a:r>
            <a:rPr kumimoji="1" lang="ja-JP" altLang="en-US" dirty="0" smtClean="0"/>
            <a:t>日本経営の３本柱</a:t>
          </a:r>
          <a:r>
            <a:rPr kumimoji="1" lang="en-US" altLang="ja-JP" dirty="0" smtClean="0"/>
            <a:t>(</a:t>
          </a:r>
          <a:r>
            <a:rPr kumimoji="1" lang="ja-JP" altLang="en-US" dirty="0" smtClean="0"/>
            <a:t>年功序列、終身雇用、労使協定</a:t>
          </a:r>
          <a:r>
            <a:rPr kumimoji="1" lang="en-US" altLang="ja-JP" dirty="0" smtClean="0"/>
            <a:t>)</a:t>
          </a:r>
          <a:r>
            <a:rPr kumimoji="1" lang="ja-JP" altLang="en-US" dirty="0" smtClean="0"/>
            <a:t>の時代が</a:t>
          </a:r>
          <a:r>
            <a:rPr kumimoji="1" lang="en-US" altLang="ja-JP" dirty="0" smtClean="0"/>
            <a:t/>
          </a:r>
          <a:br>
            <a:rPr kumimoji="1" lang="en-US" altLang="ja-JP" dirty="0" smtClean="0"/>
          </a:br>
          <a:r>
            <a:rPr kumimoji="1" lang="ja-JP" altLang="en-US" dirty="0" smtClean="0"/>
            <a:t>終焉に向かっているのを理解する</a:t>
          </a:r>
          <a:endParaRPr kumimoji="1" lang="en-US" altLang="ja-JP" dirty="0" smtClean="0"/>
        </a:p>
      </dgm:t>
    </dgm:pt>
    <dgm:pt modelId="{EC7D8051-CFFA-4EBD-977B-8C210168E3D0}" type="parTrans" cxnId="{F212564D-2D47-400D-B17B-1145141E2B91}">
      <dgm:prSet/>
      <dgm:spPr/>
      <dgm:t>
        <a:bodyPr/>
        <a:lstStyle/>
        <a:p>
          <a:endParaRPr kumimoji="1" lang="ja-JP" altLang="en-US"/>
        </a:p>
      </dgm:t>
    </dgm:pt>
    <dgm:pt modelId="{F3AE4BC6-8560-458F-A3B2-3915D722CDD1}" type="sibTrans" cxnId="{F212564D-2D47-400D-B17B-1145141E2B91}">
      <dgm:prSet/>
      <dgm:spPr/>
      <dgm:t>
        <a:bodyPr/>
        <a:lstStyle/>
        <a:p>
          <a:endParaRPr kumimoji="1" lang="ja-JP" altLang="en-US"/>
        </a:p>
      </dgm:t>
    </dgm:pt>
    <dgm:pt modelId="{62709A10-11B9-4A9E-83B2-7ACB5D0FA87F}">
      <dgm:prSet/>
      <dgm:spPr/>
      <dgm:t>
        <a:bodyPr/>
        <a:lstStyle/>
        <a:p>
          <a:r>
            <a:rPr kumimoji="1" lang="ja-JP" altLang="en-US" dirty="0" smtClean="0"/>
            <a:t>「どこでも働ける」人材になる</a:t>
          </a:r>
          <a:endParaRPr kumimoji="1" lang="en-US" altLang="ja-JP" dirty="0" smtClean="0"/>
        </a:p>
      </dgm:t>
    </dgm:pt>
    <dgm:pt modelId="{2DF964C1-F5B0-45D8-B2D8-A7D579AD5F27}" type="parTrans" cxnId="{9B94DC89-AF07-442A-ABAE-3386FE34D184}">
      <dgm:prSet/>
      <dgm:spPr/>
      <dgm:t>
        <a:bodyPr/>
        <a:lstStyle/>
        <a:p>
          <a:endParaRPr kumimoji="1" lang="ja-JP" altLang="en-US"/>
        </a:p>
      </dgm:t>
    </dgm:pt>
    <dgm:pt modelId="{FC85EDCF-AF3E-4B65-9174-F73FEB7ADC88}" type="sibTrans" cxnId="{9B94DC89-AF07-442A-ABAE-3386FE34D184}">
      <dgm:prSet/>
      <dgm:spPr/>
      <dgm:t>
        <a:bodyPr/>
        <a:lstStyle/>
        <a:p>
          <a:endParaRPr kumimoji="1" lang="ja-JP" altLang="en-US"/>
        </a:p>
      </dgm:t>
    </dgm:pt>
    <dgm:pt modelId="{D3ACE2E7-026E-4286-A0F3-821827169812}">
      <dgm:prSet/>
      <dgm:spPr/>
      <dgm:t>
        <a:bodyPr/>
        <a:lstStyle/>
        <a:p>
          <a:r>
            <a:rPr kumimoji="1" lang="ja-JP" altLang="en-US" dirty="0" smtClean="0"/>
            <a:t>自分のキャリアは自分で作る</a:t>
          </a:r>
          <a:endParaRPr kumimoji="1" lang="en-US" altLang="ja-JP" dirty="0" smtClean="0"/>
        </a:p>
      </dgm:t>
    </dgm:pt>
    <dgm:pt modelId="{5190C823-DDD5-46C6-A8F7-A9507F5DD675}" type="parTrans" cxnId="{580F36B9-3A6E-4373-9167-EFB677F76337}">
      <dgm:prSet/>
      <dgm:spPr/>
      <dgm:t>
        <a:bodyPr/>
        <a:lstStyle/>
        <a:p>
          <a:endParaRPr kumimoji="1" lang="ja-JP" altLang="en-US"/>
        </a:p>
      </dgm:t>
    </dgm:pt>
    <dgm:pt modelId="{3A37A1AB-A19B-4E3B-85A4-A387D80FC4A7}" type="sibTrans" cxnId="{580F36B9-3A6E-4373-9167-EFB677F76337}">
      <dgm:prSet/>
      <dgm:spPr/>
      <dgm:t>
        <a:bodyPr/>
        <a:lstStyle/>
        <a:p>
          <a:endParaRPr kumimoji="1" lang="ja-JP" altLang="en-US"/>
        </a:p>
      </dgm:t>
    </dgm:pt>
    <dgm:pt modelId="{9D255834-AEAC-486D-949E-D97ACD40D5FA}">
      <dgm:prSet/>
      <dgm:spPr/>
      <dgm:t>
        <a:bodyPr/>
        <a:lstStyle/>
        <a:p>
          <a:r>
            <a:rPr kumimoji="1" lang="ja-JP" altLang="en-US" dirty="0" smtClean="0"/>
            <a:t>流行する理由を考え、自分たちのビジネスに応用できないか、参考にできないかを考える</a:t>
          </a:r>
          <a:endParaRPr kumimoji="1" lang="en-US" altLang="ja-JP" dirty="0" smtClean="0"/>
        </a:p>
      </dgm:t>
    </dgm:pt>
    <dgm:pt modelId="{3BC045F5-0EF0-47A6-B309-C22D0C0724EF}" type="parTrans" cxnId="{0E2ACE8E-FAAB-4009-AEBA-3BF752476550}">
      <dgm:prSet/>
      <dgm:spPr/>
      <dgm:t>
        <a:bodyPr/>
        <a:lstStyle/>
        <a:p>
          <a:endParaRPr kumimoji="1" lang="ja-JP" altLang="en-US"/>
        </a:p>
      </dgm:t>
    </dgm:pt>
    <dgm:pt modelId="{2C8BA0CB-3EB3-4D98-AEDF-7A17840F00AD}" type="sibTrans" cxnId="{0E2ACE8E-FAAB-4009-AEBA-3BF752476550}">
      <dgm:prSet/>
      <dgm:spPr/>
      <dgm:t>
        <a:bodyPr/>
        <a:lstStyle/>
        <a:p>
          <a:endParaRPr kumimoji="1" lang="ja-JP" altLang="en-US"/>
        </a:p>
      </dgm:t>
    </dgm:pt>
    <dgm:pt modelId="{ECAB14B6-173C-4300-B00C-FD260694EDBA}">
      <dgm:prSet/>
      <dgm:spPr/>
      <dgm:t>
        <a:bodyPr/>
        <a:lstStyle/>
        <a:p>
          <a:r>
            <a:rPr kumimoji="1" lang="ja-JP" altLang="en-US" dirty="0" smtClean="0"/>
            <a:t>企業の寿命は３０年。高度成長期に絶頂を迎えた企業はすでに寿命を終えている</a:t>
          </a:r>
          <a:endParaRPr kumimoji="1" lang="en-US" altLang="ja-JP" dirty="0" smtClean="0"/>
        </a:p>
      </dgm:t>
    </dgm:pt>
    <dgm:pt modelId="{1F930F6B-EDEF-4141-BFDB-B366CE716AD1}" type="parTrans" cxnId="{DCCB7580-15BB-4E43-BA12-5E11022499A0}">
      <dgm:prSet/>
      <dgm:spPr/>
      <dgm:t>
        <a:bodyPr/>
        <a:lstStyle/>
        <a:p>
          <a:endParaRPr kumimoji="1" lang="ja-JP" altLang="en-US"/>
        </a:p>
      </dgm:t>
    </dgm:pt>
    <dgm:pt modelId="{26E40966-AC8B-4251-BC88-16C3F1CC9C3A}" type="sibTrans" cxnId="{DCCB7580-15BB-4E43-BA12-5E11022499A0}">
      <dgm:prSet/>
      <dgm:spPr/>
      <dgm:t>
        <a:bodyPr/>
        <a:lstStyle/>
        <a:p>
          <a:endParaRPr kumimoji="1" lang="ja-JP" altLang="en-US"/>
        </a:p>
      </dgm:t>
    </dgm:pt>
    <dgm:pt modelId="{6AC46872-0E46-4137-AE94-87C72E0F6BD4}">
      <dgm:prSet/>
      <dgm:spPr/>
      <dgm:t>
        <a:bodyPr/>
        <a:lstStyle/>
        <a:p>
          <a:r>
            <a:rPr kumimoji="1" lang="ja-JP" altLang="en-US" dirty="0" smtClean="0"/>
            <a:t>寿命を迎えているかもしれない企業に一生を託しているかもしれないという危機感をもつ</a:t>
          </a:r>
          <a:endParaRPr kumimoji="1" lang="en-US" altLang="ja-JP" dirty="0" smtClean="0"/>
        </a:p>
      </dgm:t>
    </dgm:pt>
    <dgm:pt modelId="{27C4523C-A22D-4C4A-B370-98BFC4DC8FD1}" type="parTrans" cxnId="{940D208A-ABA2-4033-9534-7B9554C03A14}">
      <dgm:prSet/>
      <dgm:spPr/>
      <dgm:t>
        <a:bodyPr/>
        <a:lstStyle/>
        <a:p>
          <a:endParaRPr kumimoji="1" lang="ja-JP" altLang="en-US"/>
        </a:p>
      </dgm:t>
    </dgm:pt>
    <dgm:pt modelId="{3A4B8DBB-005E-47FA-B5BE-4EB2B3BCA463}" type="sibTrans" cxnId="{940D208A-ABA2-4033-9534-7B9554C03A14}">
      <dgm:prSet/>
      <dgm:spPr/>
      <dgm:t>
        <a:bodyPr/>
        <a:lstStyle/>
        <a:p>
          <a:endParaRPr kumimoji="1" lang="ja-JP" altLang="en-US"/>
        </a:p>
      </dgm:t>
    </dgm:pt>
    <dgm:pt modelId="{25034D90-B605-4F26-B8D8-95A0926068B4}">
      <dgm:prSet/>
      <dgm:spPr/>
      <dgm:t>
        <a:bodyPr/>
        <a:lstStyle/>
        <a:p>
          <a:r>
            <a:rPr kumimoji="1" lang="en-US" altLang="ja-JP" dirty="0" smtClean="0"/>
            <a:t>30</a:t>
          </a:r>
          <a:r>
            <a:rPr kumimoji="1" lang="ja-JP" altLang="en-US" dirty="0" smtClean="0"/>
            <a:t>年を超えても存続し続け、競争力を持ち続けている会社は看板こそ同じであれ、</a:t>
          </a:r>
          <a:r>
            <a:rPr kumimoji="1" lang="en-US" altLang="ja-JP" dirty="0" smtClean="0"/>
            <a:t/>
          </a:r>
          <a:br>
            <a:rPr kumimoji="1" lang="en-US" altLang="ja-JP" dirty="0" smtClean="0"/>
          </a:br>
          <a:r>
            <a:rPr kumimoji="1" lang="ja-JP" altLang="en-US" dirty="0" smtClean="0"/>
            <a:t>事業の中身が変化しており、創業時とは同じ会社とは言えない</a:t>
          </a:r>
          <a:endParaRPr kumimoji="1" lang="en-US" altLang="ja-JP" dirty="0" smtClean="0"/>
        </a:p>
      </dgm:t>
    </dgm:pt>
    <dgm:pt modelId="{DE5F9DD4-1FBD-4FFE-AE47-547E57D3A0A4}" type="parTrans" cxnId="{CD630C57-76E8-43B3-A1B7-A8B173D9DB79}">
      <dgm:prSet/>
      <dgm:spPr/>
      <dgm:t>
        <a:bodyPr/>
        <a:lstStyle/>
        <a:p>
          <a:endParaRPr kumimoji="1" lang="ja-JP" altLang="en-US"/>
        </a:p>
      </dgm:t>
    </dgm:pt>
    <dgm:pt modelId="{FFF6311D-9318-42AE-960F-A1EA52DD17ED}" type="sibTrans" cxnId="{CD630C57-76E8-43B3-A1B7-A8B173D9DB79}">
      <dgm:prSet/>
      <dgm:spPr/>
      <dgm:t>
        <a:bodyPr/>
        <a:lstStyle/>
        <a:p>
          <a:endParaRPr kumimoji="1" lang="ja-JP" altLang="en-US"/>
        </a:p>
      </dgm:t>
    </dgm:pt>
    <dgm:pt modelId="{D2775C7F-03D8-4546-A20D-771761EB269E}">
      <dgm:prSet/>
      <dgm:spPr/>
      <dgm:t>
        <a:bodyPr/>
        <a:lstStyle/>
        <a:p>
          <a:r>
            <a:rPr kumimoji="1" lang="ja-JP" altLang="en-US" dirty="0" smtClean="0"/>
            <a:t>技術に関する興味と知識を欠かさない</a:t>
          </a:r>
          <a:endParaRPr kumimoji="1" lang="en-US" altLang="ja-JP" dirty="0" smtClean="0"/>
        </a:p>
      </dgm:t>
    </dgm:pt>
    <dgm:pt modelId="{DE0B1FB8-980C-495D-B9F0-D739F73EF979}" type="parTrans" cxnId="{284A2359-FCDA-4EF4-AB81-E026BC91CEA7}">
      <dgm:prSet/>
      <dgm:spPr/>
      <dgm:t>
        <a:bodyPr/>
        <a:lstStyle/>
        <a:p>
          <a:endParaRPr kumimoji="1" lang="ja-JP" altLang="en-US"/>
        </a:p>
      </dgm:t>
    </dgm:pt>
    <dgm:pt modelId="{76E518CA-9B1D-42FB-9CAA-CD0A477BE0DF}" type="sibTrans" cxnId="{284A2359-FCDA-4EF4-AB81-E026BC91CEA7}">
      <dgm:prSet/>
      <dgm:spPr/>
      <dgm:t>
        <a:bodyPr/>
        <a:lstStyle/>
        <a:p>
          <a:endParaRPr kumimoji="1" lang="ja-JP" altLang="en-US"/>
        </a:p>
      </dgm:t>
    </dgm:pt>
    <dgm:pt modelId="{22E2415D-0BE0-4DD0-86C1-305084EF40C2}" type="pres">
      <dgm:prSet presAssocID="{6ED548F3-0CB0-409B-8651-364AC4B524B9}" presName="linear" presStyleCnt="0">
        <dgm:presLayoutVars>
          <dgm:animLvl val="lvl"/>
          <dgm:resizeHandles val="exact"/>
        </dgm:presLayoutVars>
      </dgm:prSet>
      <dgm:spPr/>
      <dgm:t>
        <a:bodyPr/>
        <a:lstStyle/>
        <a:p>
          <a:endParaRPr kumimoji="1" lang="ja-JP" altLang="en-US"/>
        </a:p>
      </dgm:t>
    </dgm:pt>
    <dgm:pt modelId="{665A24D1-A004-41AC-9233-CC5AB53B639A}" type="pres">
      <dgm:prSet presAssocID="{0DF486E0-FF06-4FCC-919E-0FCD0B9D08A8}" presName="parentText" presStyleLbl="node1" presStyleIdx="0" presStyleCnt="3">
        <dgm:presLayoutVars>
          <dgm:chMax val="0"/>
          <dgm:bulletEnabled val="1"/>
        </dgm:presLayoutVars>
      </dgm:prSet>
      <dgm:spPr/>
      <dgm:t>
        <a:bodyPr/>
        <a:lstStyle/>
        <a:p>
          <a:endParaRPr kumimoji="1" lang="ja-JP" altLang="en-US"/>
        </a:p>
      </dgm:t>
    </dgm:pt>
    <dgm:pt modelId="{4CB1EDA2-E3FB-4C77-AB5D-BE18791AB362}" type="pres">
      <dgm:prSet presAssocID="{0DF486E0-FF06-4FCC-919E-0FCD0B9D08A8}" presName="childText" presStyleLbl="revTx" presStyleIdx="0" presStyleCnt="3">
        <dgm:presLayoutVars>
          <dgm:bulletEnabled val="1"/>
        </dgm:presLayoutVars>
      </dgm:prSet>
      <dgm:spPr/>
      <dgm:t>
        <a:bodyPr/>
        <a:lstStyle/>
        <a:p>
          <a:endParaRPr kumimoji="1" lang="ja-JP" altLang="en-US"/>
        </a:p>
      </dgm:t>
    </dgm:pt>
    <dgm:pt modelId="{E4086D5B-96F9-4F54-BFF3-2ED0EAA5C4AC}" type="pres">
      <dgm:prSet presAssocID="{5492BCCF-C67D-4314-A5D2-E3B09FD1A89D}" presName="parentText" presStyleLbl="node1" presStyleIdx="1" presStyleCnt="3">
        <dgm:presLayoutVars>
          <dgm:chMax val="0"/>
          <dgm:bulletEnabled val="1"/>
        </dgm:presLayoutVars>
      </dgm:prSet>
      <dgm:spPr/>
      <dgm:t>
        <a:bodyPr/>
        <a:lstStyle/>
        <a:p>
          <a:endParaRPr kumimoji="1" lang="ja-JP" altLang="en-US"/>
        </a:p>
      </dgm:t>
    </dgm:pt>
    <dgm:pt modelId="{0A775A40-CE20-4FEE-9166-622ED00AB08D}" type="pres">
      <dgm:prSet presAssocID="{5492BCCF-C67D-4314-A5D2-E3B09FD1A89D}" presName="childText" presStyleLbl="revTx" presStyleIdx="1" presStyleCnt="3">
        <dgm:presLayoutVars>
          <dgm:bulletEnabled val="1"/>
        </dgm:presLayoutVars>
      </dgm:prSet>
      <dgm:spPr/>
      <dgm:t>
        <a:bodyPr/>
        <a:lstStyle/>
        <a:p>
          <a:endParaRPr kumimoji="1" lang="ja-JP" altLang="en-US"/>
        </a:p>
      </dgm:t>
    </dgm:pt>
    <dgm:pt modelId="{85DC85FE-B307-49A6-B51F-6AF4199481A9}" type="pres">
      <dgm:prSet presAssocID="{62709A10-11B9-4A9E-83B2-7ACB5D0FA87F}" presName="parentText" presStyleLbl="node1" presStyleIdx="2" presStyleCnt="3">
        <dgm:presLayoutVars>
          <dgm:chMax val="0"/>
          <dgm:bulletEnabled val="1"/>
        </dgm:presLayoutVars>
      </dgm:prSet>
      <dgm:spPr/>
      <dgm:t>
        <a:bodyPr/>
        <a:lstStyle/>
        <a:p>
          <a:endParaRPr kumimoji="1" lang="ja-JP" altLang="en-US"/>
        </a:p>
      </dgm:t>
    </dgm:pt>
    <dgm:pt modelId="{FF505FB0-9503-4432-9699-900CD672048E}" type="pres">
      <dgm:prSet presAssocID="{62709A10-11B9-4A9E-83B2-7ACB5D0FA87F}" presName="childText" presStyleLbl="revTx" presStyleIdx="2" presStyleCnt="3">
        <dgm:presLayoutVars>
          <dgm:bulletEnabled val="1"/>
        </dgm:presLayoutVars>
      </dgm:prSet>
      <dgm:spPr/>
      <dgm:t>
        <a:bodyPr/>
        <a:lstStyle/>
        <a:p>
          <a:endParaRPr kumimoji="1" lang="ja-JP" altLang="en-US"/>
        </a:p>
      </dgm:t>
    </dgm:pt>
  </dgm:ptLst>
  <dgm:cxnLst>
    <dgm:cxn modelId="{0E2ACE8E-FAAB-4009-AEBA-3BF752476550}" srcId="{0DF486E0-FF06-4FCC-919E-0FCD0B9D08A8}" destId="{9D255834-AEAC-486D-949E-D97ACD40D5FA}" srcOrd="1" destOrd="0" parTransId="{3BC045F5-0EF0-47A6-B309-C22D0C0724EF}" sibTransId="{2C8BA0CB-3EB3-4D98-AEDF-7A17840F00AD}"/>
    <dgm:cxn modelId="{87BBFB9B-6C26-4FC2-99D3-782E7159A0F1}" type="presOf" srcId="{5492BCCF-C67D-4314-A5D2-E3B09FD1A89D}" destId="{E4086D5B-96F9-4F54-BFF3-2ED0EAA5C4AC}" srcOrd="0" destOrd="0" presId="urn:microsoft.com/office/officeart/2005/8/layout/vList2"/>
    <dgm:cxn modelId="{99861081-38BD-4595-8768-2545BF7C3FBC}" type="presOf" srcId="{6ED548F3-0CB0-409B-8651-364AC4B524B9}" destId="{22E2415D-0BE0-4DD0-86C1-305084EF40C2}" srcOrd="0" destOrd="0" presId="urn:microsoft.com/office/officeart/2005/8/layout/vList2"/>
    <dgm:cxn modelId="{72520734-0308-4E89-8F00-38264BF95437}" type="presOf" srcId="{9D255834-AEAC-486D-949E-D97ACD40D5FA}" destId="{4CB1EDA2-E3FB-4C77-AB5D-BE18791AB362}" srcOrd="0" destOrd="1" presId="urn:microsoft.com/office/officeart/2005/8/layout/vList2"/>
    <dgm:cxn modelId="{23F11CA1-3186-41BF-A4BD-CA9022E2FF2B}" type="presOf" srcId="{6AC46872-0E46-4137-AE94-87C72E0F6BD4}" destId="{0A775A40-CE20-4FEE-9166-622ED00AB08D}" srcOrd="0" destOrd="1" presId="urn:microsoft.com/office/officeart/2005/8/layout/vList2"/>
    <dgm:cxn modelId="{940D208A-ABA2-4033-9534-7B9554C03A14}" srcId="{5492BCCF-C67D-4314-A5D2-E3B09FD1A89D}" destId="{6AC46872-0E46-4137-AE94-87C72E0F6BD4}" srcOrd="1" destOrd="0" parTransId="{27C4523C-A22D-4C4A-B370-98BFC4DC8FD1}" sibTransId="{3A4B8DBB-005E-47FA-B5BE-4EB2B3BCA463}"/>
    <dgm:cxn modelId="{F212564D-2D47-400D-B17B-1145141E2B91}" srcId="{6ED548F3-0CB0-409B-8651-364AC4B524B9}" destId="{5492BCCF-C67D-4314-A5D2-E3B09FD1A89D}" srcOrd="1" destOrd="0" parTransId="{EC7D8051-CFFA-4EBD-977B-8C210168E3D0}" sibTransId="{F3AE4BC6-8560-458F-A3B2-3915D722CDD1}"/>
    <dgm:cxn modelId="{C6791C66-406B-4A46-87D4-32BC15A9A653}" type="presOf" srcId="{D3ACE2E7-026E-4286-A0F3-821827169812}" destId="{FF505FB0-9503-4432-9699-900CD672048E}" srcOrd="0" destOrd="0" presId="urn:microsoft.com/office/officeart/2005/8/layout/vList2"/>
    <dgm:cxn modelId="{DCCB7580-15BB-4E43-BA12-5E11022499A0}" srcId="{5492BCCF-C67D-4314-A5D2-E3B09FD1A89D}" destId="{ECAB14B6-173C-4300-B00C-FD260694EDBA}" srcOrd="0" destOrd="0" parTransId="{1F930F6B-EDEF-4141-BFDB-B366CE716AD1}" sibTransId="{26E40966-AC8B-4251-BC88-16C3F1CC9C3A}"/>
    <dgm:cxn modelId="{CD630C57-76E8-43B3-A1B7-A8B173D9DB79}" srcId="{5492BCCF-C67D-4314-A5D2-E3B09FD1A89D}" destId="{25034D90-B605-4F26-B8D8-95A0926068B4}" srcOrd="2" destOrd="0" parTransId="{DE5F9DD4-1FBD-4FFE-AE47-547E57D3A0A4}" sibTransId="{FFF6311D-9318-42AE-960F-A1EA52DD17ED}"/>
    <dgm:cxn modelId="{50D6581D-66A9-473A-8EA3-F05F8A84C810}" type="presOf" srcId="{ECAB14B6-173C-4300-B00C-FD260694EDBA}" destId="{0A775A40-CE20-4FEE-9166-622ED00AB08D}" srcOrd="0" destOrd="0" presId="urn:microsoft.com/office/officeart/2005/8/layout/vList2"/>
    <dgm:cxn modelId="{B315C965-1AA1-4660-AA50-84F19C2D6BB2}" type="presOf" srcId="{0DF486E0-FF06-4FCC-919E-0FCD0B9D08A8}" destId="{665A24D1-A004-41AC-9233-CC5AB53B639A}" srcOrd="0" destOrd="0" presId="urn:microsoft.com/office/officeart/2005/8/layout/vList2"/>
    <dgm:cxn modelId="{AD030E5F-01E6-4305-BEE0-72009BF1A837}" srcId="{6ED548F3-0CB0-409B-8651-364AC4B524B9}" destId="{0DF486E0-FF06-4FCC-919E-0FCD0B9D08A8}" srcOrd="0" destOrd="0" parTransId="{53895A7C-CF9B-47D9-810E-2721FB052C08}" sibTransId="{EC98C703-564D-4F6D-B8E0-9F515DF9CF62}"/>
    <dgm:cxn modelId="{B81793F6-D06A-4708-B22A-1411133D0153}" type="presOf" srcId="{1D97953C-82C9-4D0B-894C-CDA6032A740D}" destId="{4CB1EDA2-E3FB-4C77-AB5D-BE18791AB362}" srcOrd="0" destOrd="0" presId="urn:microsoft.com/office/officeart/2005/8/layout/vList2"/>
    <dgm:cxn modelId="{580F36B9-3A6E-4373-9167-EFB677F76337}" srcId="{62709A10-11B9-4A9E-83B2-7ACB5D0FA87F}" destId="{D3ACE2E7-026E-4286-A0F3-821827169812}" srcOrd="0" destOrd="0" parTransId="{5190C823-DDD5-46C6-A8F7-A9507F5DD675}" sibTransId="{3A37A1AB-A19B-4E3B-85A4-A387D80FC4A7}"/>
    <dgm:cxn modelId="{9B94DC89-AF07-442A-ABAE-3386FE34D184}" srcId="{6ED548F3-0CB0-409B-8651-364AC4B524B9}" destId="{62709A10-11B9-4A9E-83B2-7ACB5D0FA87F}" srcOrd="2" destOrd="0" parTransId="{2DF964C1-F5B0-45D8-B2D8-A7D579AD5F27}" sibTransId="{FC85EDCF-AF3E-4B65-9174-F73FEB7ADC88}"/>
    <dgm:cxn modelId="{284A2359-FCDA-4EF4-AB81-E026BC91CEA7}" srcId="{62709A10-11B9-4A9E-83B2-7ACB5D0FA87F}" destId="{D2775C7F-03D8-4546-A20D-771761EB269E}" srcOrd="1" destOrd="0" parTransId="{DE0B1FB8-980C-495D-B9F0-D739F73EF979}" sibTransId="{76E518CA-9B1D-42FB-9CAA-CD0A477BE0DF}"/>
    <dgm:cxn modelId="{73D2D446-6641-45A0-936E-7BC2B8546BFC}" type="presOf" srcId="{25034D90-B605-4F26-B8D8-95A0926068B4}" destId="{0A775A40-CE20-4FEE-9166-622ED00AB08D}" srcOrd="0" destOrd="2" presId="urn:microsoft.com/office/officeart/2005/8/layout/vList2"/>
    <dgm:cxn modelId="{37D2E7BB-B5C3-45E4-858F-EF14A79FB01F}" type="presOf" srcId="{62709A10-11B9-4A9E-83B2-7ACB5D0FA87F}" destId="{85DC85FE-B307-49A6-B51F-6AF4199481A9}" srcOrd="0" destOrd="0" presId="urn:microsoft.com/office/officeart/2005/8/layout/vList2"/>
    <dgm:cxn modelId="{C27AD5EF-99E2-43DB-8638-DD59C74F2340}" srcId="{0DF486E0-FF06-4FCC-919E-0FCD0B9D08A8}" destId="{1D97953C-82C9-4D0B-894C-CDA6032A740D}" srcOrd="0" destOrd="0" parTransId="{F3AD5D70-81FC-4702-B8E2-7AF3F1868F5D}" sibTransId="{72883F5C-2431-4F9F-B03C-8017F2C0F61D}"/>
    <dgm:cxn modelId="{5FB0BB2A-9199-46A3-99BD-A147B4D07AD3}" type="presOf" srcId="{D2775C7F-03D8-4546-A20D-771761EB269E}" destId="{FF505FB0-9503-4432-9699-900CD672048E}" srcOrd="0" destOrd="1" presId="urn:microsoft.com/office/officeart/2005/8/layout/vList2"/>
    <dgm:cxn modelId="{1E0FBF5D-A5B9-49CE-95DE-CF4AA7860175}" type="presParOf" srcId="{22E2415D-0BE0-4DD0-86C1-305084EF40C2}" destId="{665A24D1-A004-41AC-9233-CC5AB53B639A}" srcOrd="0" destOrd="0" presId="urn:microsoft.com/office/officeart/2005/8/layout/vList2"/>
    <dgm:cxn modelId="{C19DD355-92BB-4EAC-80A5-DA9D161CEED5}" type="presParOf" srcId="{22E2415D-0BE0-4DD0-86C1-305084EF40C2}" destId="{4CB1EDA2-E3FB-4C77-AB5D-BE18791AB362}" srcOrd="1" destOrd="0" presId="urn:microsoft.com/office/officeart/2005/8/layout/vList2"/>
    <dgm:cxn modelId="{2B39F4B6-C5C9-4251-B860-909C97E36BFC}" type="presParOf" srcId="{22E2415D-0BE0-4DD0-86C1-305084EF40C2}" destId="{E4086D5B-96F9-4F54-BFF3-2ED0EAA5C4AC}" srcOrd="2" destOrd="0" presId="urn:microsoft.com/office/officeart/2005/8/layout/vList2"/>
    <dgm:cxn modelId="{38112F05-47F3-46FD-8061-1DA78AAFE064}" type="presParOf" srcId="{22E2415D-0BE0-4DD0-86C1-305084EF40C2}" destId="{0A775A40-CE20-4FEE-9166-622ED00AB08D}" srcOrd="3" destOrd="0" presId="urn:microsoft.com/office/officeart/2005/8/layout/vList2"/>
    <dgm:cxn modelId="{336BF378-02C5-4C4D-954A-5930CE580F68}" type="presParOf" srcId="{22E2415D-0BE0-4DD0-86C1-305084EF40C2}" destId="{85DC85FE-B307-49A6-B51F-6AF4199481A9}" srcOrd="4" destOrd="0" presId="urn:microsoft.com/office/officeart/2005/8/layout/vList2"/>
    <dgm:cxn modelId="{6A3E798B-8B5C-40E3-9B5E-A503DFB7BFA3}" type="presParOf" srcId="{22E2415D-0BE0-4DD0-86C1-305084EF40C2}" destId="{FF505FB0-9503-4432-9699-900CD672048E}"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5A24D1-A004-41AC-9233-CC5AB53B639A}">
      <dsp:nvSpPr>
        <dsp:cNvPr id="0" name=""/>
        <dsp:cNvSpPr/>
      </dsp:nvSpPr>
      <dsp:spPr>
        <a:xfrm>
          <a:off x="0" y="218198"/>
          <a:ext cx="9028287" cy="492277"/>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kumimoji="1" lang="ja-JP" altLang="en-US" sz="1700" kern="1200" dirty="0" smtClean="0"/>
            <a:t>テクノロジーへの理解を深める。特にデジタル</a:t>
          </a:r>
          <a:r>
            <a:rPr kumimoji="1" lang="en-US" altLang="ja-JP" sz="1700" kern="1200" dirty="0" smtClean="0"/>
            <a:t>(</a:t>
          </a:r>
          <a:r>
            <a:rPr kumimoji="1" lang="ja-JP" altLang="en-US" sz="1700" kern="1200" dirty="0" smtClean="0"/>
            <a:t>ソフトウェア</a:t>
          </a:r>
          <a:r>
            <a:rPr kumimoji="1" lang="en-US" altLang="ja-JP" sz="1700" kern="1200" dirty="0" smtClean="0"/>
            <a:t>)</a:t>
          </a:r>
          <a:endParaRPr kumimoji="1" lang="ja-JP" altLang="en-US" sz="1700" kern="1200" dirty="0"/>
        </a:p>
      </dsp:txBody>
      <dsp:txXfrm>
        <a:off x="24031" y="242229"/>
        <a:ext cx="8980225" cy="444215"/>
      </dsp:txXfrm>
    </dsp:sp>
    <dsp:sp modelId="{4CB1EDA2-E3FB-4C77-AB5D-BE18791AB362}">
      <dsp:nvSpPr>
        <dsp:cNvPr id="0" name=""/>
        <dsp:cNvSpPr/>
      </dsp:nvSpPr>
      <dsp:spPr>
        <a:xfrm>
          <a:off x="0" y="710475"/>
          <a:ext cx="9028287" cy="1020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6648" tIns="21590" rIns="120904" bIns="21590" numCol="1" spcCol="1270" anchor="t" anchorCtr="0">
          <a:noAutofit/>
        </a:bodyPr>
        <a:lstStyle/>
        <a:p>
          <a:pPr marL="114300" lvl="1" indent="-114300" algn="l" defTabSz="577850">
            <a:lnSpc>
              <a:spcPct val="90000"/>
            </a:lnSpc>
            <a:spcBef>
              <a:spcPct val="0"/>
            </a:spcBef>
            <a:spcAft>
              <a:spcPct val="20000"/>
            </a:spcAft>
            <a:buChar char="••"/>
          </a:pPr>
          <a:r>
            <a:rPr kumimoji="1" lang="en-US" altLang="ja-JP" sz="1300" kern="1200" dirty="0" smtClean="0"/>
            <a:t>DX</a:t>
          </a:r>
          <a:r>
            <a:rPr kumimoji="1" lang="ja-JP" altLang="en-US" sz="1300" kern="1200" dirty="0" smtClean="0"/>
            <a:t>推進の初期段階では、業務の効率化やコスト削減を目的とした</a:t>
          </a:r>
          <a:r>
            <a:rPr kumimoji="1" lang="en-US" altLang="ja-JP" sz="1300" kern="1200" dirty="0" smtClean="0"/>
            <a:t>IT</a:t>
          </a:r>
          <a:r>
            <a:rPr kumimoji="1" lang="ja-JP" altLang="en-US" sz="1300" kern="1200" dirty="0" smtClean="0"/>
            <a:t>システム化に比べて投資対効果が見えにくい。</a:t>
          </a:r>
          <a:r>
            <a:rPr kumimoji="1" lang="en-US" altLang="ja-JP" sz="1300" kern="1200" dirty="0" smtClean="0"/>
            <a:t/>
          </a:r>
          <a:br>
            <a:rPr kumimoji="1" lang="en-US" altLang="ja-JP" sz="1300" kern="1200" dirty="0" smtClean="0"/>
          </a:br>
          <a:r>
            <a:rPr kumimoji="1" lang="ja-JP" altLang="en-US" sz="1300" kern="1200" dirty="0" smtClean="0"/>
            <a:t>既存事業部からの反対も考えられる。</a:t>
          </a:r>
          <a:r>
            <a:rPr kumimoji="1" lang="en-US" altLang="ja-JP" sz="1300" kern="1200" dirty="0" smtClean="0"/>
            <a:t/>
          </a:r>
          <a:br>
            <a:rPr kumimoji="1" lang="en-US" altLang="ja-JP" sz="1300" kern="1200" dirty="0" smtClean="0"/>
          </a:br>
          <a:r>
            <a:rPr kumimoji="1" lang="en-US" altLang="ja-JP" sz="1300" kern="1200" dirty="0" smtClean="0"/>
            <a:t>(DX</a:t>
          </a:r>
          <a:r>
            <a:rPr kumimoji="1" lang="ja-JP" altLang="en-US" sz="1300" kern="1200" dirty="0" smtClean="0"/>
            <a:t>レポートでも経営者の強い推進力の必要性が書いてある</a:t>
          </a:r>
          <a:r>
            <a:rPr kumimoji="1" lang="en-US" altLang="ja-JP" sz="1300" kern="1200" dirty="0" smtClean="0"/>
            <a:t>)</a:t>
          </a:r>
        </a:p>
        <a:p>
          <a:pPr marL="114300" lvl="1" indent="-114300" algn="l" defTabSz="577850">
            <a:lnSpc>
              <a:spcPct val="90000"/>
            </a:lnSpc>
            <a:spcBef>
              <a:spcPct val="0"/>
            </a:spcBef>
            <a:spcAft>
              <a:spcPct val="20000"/>
            </a:spcAft>
            <a:buChar char="••"/>
          </a:pPr>
          <a:r>
            <a:rPr kumimoji="1" lang="en-US" altLang="ja-JP" sz="1300" kern="1200" dirty="0" smtClean="0"/>
            <a:t>CEO</a:t>
          </a:r>
          <a:r>
            <a:rPr kumimoji="1" lang="ja-JP" altLang="en-US" sz="1300" kern="1200" dirty="0" smtClean="0"/>
            <a:t>は</a:t>
          </a:r>
          <a:r>
            <a:rPr kumimoji="1" lang="en-US" altLang="ja-JP" sz="1300" kern="1200" dirty="0" smtClean="0"/>
            <a:t>CIO(Chief</a:t>
          </a:r>
          <a:r>
            <a:rPr kumimoji="1" lang="ja-JP" altLang="en-US" sz="1300" kern="1200" dirty="0" smtClean="0"/>
            <a:t> </a:t>
          </a:r>
          <a:r>
            <a:rPr kumimoji="1" lang="en-US" altLang="ja-JP" sz="1300" kern="1200" dirty="0" smtClean="0"/>
            <a:t>Information</a:t>
          </a:r>
          <a:r>
            <a:rPr kumimoji="1" lang="ja-JP" altLang="en-US" sz="1300" kern="1200" dirty="0" smtClean="0"/>
            <a:t> </a:t>
          </a:r>
          <a:r>
            <a:rPr kumimoji="1" lang="en-US" altLang="ja-JP" sz="1300" kern="1200" dirty="0" smtClean="0"/>
            <a:t>Officer)</a:t>
          </a:r>
          <a:r>
            <a:rPr kumimoji="1" lang="ja-JP" altLang="en-US" sz="1300" kern="1200" dirty="0" smtClean="0"/>
            <a:t>に任せるのではなく、自らの言葉で自社の</a:t>
          </a:r>
          <a:r>
            <a:rPr kumimoji="1" lang="en-US" altLang="ja-JP" sz="1300" kern="1200" dirty="0" smtClean="0"/>
            <a:t>IT</a:t>
          </a:r>
          <a:r>
            <a:rPr kumimoji="1" lang="ja-JP" altLang="en-US" sz="1300" kern="1200" dirty="0" smtClean="0"/>
            <a:t>戦略について語れなければならない。</a:t>
          </a:r>
          <a:endParaRPr kumimoji="1" lang="en-US" altLang="ja-JP" sz="1300" kern="1200" dirty="0" smtClean="0"/>
        </a:p>
      </dsp:txBody>
      <dsp:txXfrm>
        <a:off x="0" y="710475"/>
        <a:ext cx="9028287" cy="1020510"/>
      </dsp:txXfrm>
    </dsp:sp>
    <dsp:sp modelId="{E4086D5B-96F9-4F54-BFF3-2ED0EAA5C4AC}">
      <dsp:nvSpPr>
        <dsp:cNvPr id="0" name=""/>
        <dsp:cNvSpPr/>
      </dsp:nvSpPr>
      <dsp:spPr>
        <a:xfrm>
          <a:off x="0" y="1730985"/>
          <a:ext cx="9028287" cy="492277"/>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kumimoji="1" lang="ja-JP" altLang="en-US" sz="1700" kern="1200" dirty="0" smtClean="0"/>
            <a:t>経営陣に理系人材を増やす。</a:t>
          </a:r>
          <a:endParaRPr kumimoji="1" lang="en-US" altLang="ja-JP" sz="1700" kern="1200" dirty="0" smtClean="0"/>
        </a:p>
      </dsp:txBody>
      <dsp:txXfrm>
        <a:off x="24031" y="1755016"/>
        <a:ext cx="8980225" cy="444215"/>
      </dsp:txXfrm>
    </dsp:sp>
    <dsp:sp modelId="{0A775A40-CE20-4FEE-9166-622ED00AB08D}">
      <dsp:nvSpPr>
        <dsp:cNvPr id="0" name=""/>
        <dsp:cNvSpPr/>
      </dsp:nvSpPr>
      <dsp:spPr>
        <a:xfrm>
          <a:off x="0" y="2223263"/>
          <a:ext cx="9028287"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6648" tIns="21590" rIns="120904" bIns="21590" numCol="1" spcCol="1270" anchor="t" anchorCtr="0">
          <a:noAutofit/>
        </a:bodyPr>
        <a:lstStyle/>
        <a:p>
          <a:pPr marL="114300" lvl="1" indent="-114300" algn="l" defTabSz="577850">
            <a:lnSpc>
              <a:spcPct val="90000"/>
            </a:lnSpc>
            <a:spcBef>
              <a:spcPct val="0"/>
            </a:spcBef>
            <a:spcAft>
              <a:spcPct val="20000"/>
            </a:spcAft>
            <a:buChar char="••"/>
          </a:pPr>
          <a:r>
            <a:rPr kumimoji="1" lang="ja-JP" altLang="en-US" sz="1300" kern="1200" dirty="0" smtClean="0"/>
            <a:t>テクノロジーを理解し、その活用を自らの担当領域で積極的に進めていく人材</a:t>
          </a:r>
          <a:endParaRPr kumimoji="1" lang="en-US" altLang="ja-JP" sz="1300" kern="1200" dirty="0" smtClean="0"/>
        </a:p>
      </dsp:txBody>
      <dsp:txXfrm>
        <a:off x="0" y="2223263"/>
        <a:ext cx="9028287" cy="281520"/>
      </dsp:txXfrm>
    </dsp:sp>
    <dsp:sp modelId="{85DC85FE-B307-49A6-B51F-6AF4199481A9}">
      <dsp:nvSpPr>
        <dsp:cNvPr id="0" name=""/>
        <dsp:cNvSpPr/>
      </dsp:nvSpPr>
      <dsp:spPr>
        <a:xfrm>
          <a:off x="0" y="2504783"/>
          <a:ext cx="9028287" cy="492277"/>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kumimoji="1" lang="ja-JP" altLang="en-US" sz="1700" kern="1200" dirty="0" smtClean="0"/>
            <a:t>自らユーザーになって様々は</a:t>
          </a:r>
          <a:r>
            <a:rPr kumimoji="1" lang="en-US" altLang="ja-JP" sz="1700" kern="1200" dirty="0" smtClean="0"/>
            <a:t>IT</a:t>
          </a:r>
          <a:r>
            <a:rPr kumimoji="1" lang="ja-JP" altLang="en-US" sz="1700" kern="1200" dirty="0" smtClean="0"/>
            <a:t>サービスを活用する</a:t>
          </a:r>
          <a:endParaRPr kumimoji="1" lang="en-US" altLang="ja-JP" sz="1700" kern="1200" dirty="0" smtClean="0"/>
        </a:p>
      </dsp:txBody>
      <dsp:txXfrm>
        <a:off x="24031" y="2528814"/>
        <a:ext cx="8980225" cy="444215"/>
      </dsp:txXfrm>
    </dsp:sp>
    <dsp:sp modelId="{FF505FB0-9503-4432-9699-900CD672048E}">
      <dsp:nvSpPr>
        <dsp:cNvPr id="0" name=""/>
        <dsp:cNvSpPr/>
      </dsp:nvSpPr>
      <dsp:spPr>
        <a:xfrm>
          <a:off x="0" y="2997060"/>
          <a:ext cx="9028287" cy="1407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6648" tIns="21590" rIns="120904" bIns="21590" numCol="1" spcCol="1270" anchor="t" anchorCtr="0">
          <a:noAutofit/>
        </a:bodyPr>
        <a:lstStyle/>
        <a:p>
          <a:pPr marL="114300" lvl="1" indent="-114300" algn="l" defTabSz="577850">
            <a:lnSpc>
              <a:spcPct val="90000"/>
            </a:lnSpc>
            <a:spcBef>
              <a:spcPct val="0"/>
            </a:spcBef>
            <a:spcAft>
              <a:spcPct val="20000"/>
            </a:spcAft>
            <a:buChar char="••"/>
          </a:pPr>
          <a:r>
            <a:rPr kumimoji="1" lang="ja-JP" altLang="en-US" sz="1300" kern="1200" dirty="0" smtClean="0"/>
            <a:t>巷で話題のアプリをインストールして触ってみる</a:t>
          </a:r>
          <a:endParaRPr kumimoji="1" lang="en-US" altLang="ja-JP" sz="1300" kern="1200" dirty="0" smtClean="0"/>
        </a:p>
        <a:p>
          <a:pPr marL="114300" lvl="1" indent="-114300" algn="l" defTabSz="577850">
            <a:lnSpc>
              <a:spcPct val="90000"/>
            </a:lnSpc>
            <a:spcBef>
              <a:spcPct val="0"/>
            </a:spcBef>
            <a:spcAft>
              <a:spcPct val="20000"/>
            </a:spcAft>
            <a:buChar char="••"/>
          </a:pPr>
          <a:r>
            <a:rPr kumimoji="1" lang="ja-JP" altLang="en-US" sz="1300" kern="1200" dirty="0" smtClean="0"/>
            <a:t>家族がよく使う</a:t>
          </a:r>
          <a:r>
            <a:rPr kumimoji="1" lang="en-US" altLang="ja-JP" sz="1300" kern="1200" dirty="0" smtClean="0"/>
            <a:t>SNS</a:t>
          </a:r>
          <a:r>
            <a:rPr kumimoji="1" lang="ja-JP" altLang="en-US" sz="1300" kern="1200" dirty="0" smtClean="0"/>
            <a:t>を使ってみる</a:t>
          </a:r>
          <a:endParaRPr kumimoji="1" lang="en-US" altLang="ja-JP" sz="1300" kern="1200" dirty="0" smtClean="0"/>
        </a:p>
        <a:p>
          <a:pPr marL="114300" lvl="1" indent="-114300" algn="l" defTabSz="577850">
            <a:lnSpc>
              <a:spcPct val="90000"/>
            </a:lnSpc>
            <a:spcBef>
              <a:spcPct val="0"/>
            </a:spcBef>
            <a:spcAft>
              <a:spcPct val="20000"/>
            </a:spcAft>
            <a:buChar char="••"/>
          </a:pPr>
          <a:r>
            <a:rPr kumimoji="1" lang="ja-JP" altLang="en-US" sz="1300" kern="1200" dirty="0" smtClean="0"/>
            <a:t>テクノロジー関連のニュースを読み、話題の</a:t>
          </a:r>
          <a:r>
            <a:rPr kumimoji="1" lang="en-US" altLang="ja-JP" sz="1300" kern="1200" dirty="0" smtClean="0"/>
            <a:t>IT</a:t>
          </a:r>
          <a:r>
            <a:rPr kumimoji="1" lang="ja-JP" altLang="en-US" sz="1300" kern="1200" dirty="0" smtClean="0"/>
            <a:t>ツールを使ってみる</a:t>
          </a:r>
          <a:endParaRPr kumimoji="1" lang="en-US" altLang="ja-JP" sz="1300" kern="1200" dirty="0" smtClean="0"/>
        </a:p>
        <a:p>
          <a:pPr marL="114300" lvl="1" indent="-114300" algn="l" defTabSz="577850">
            <a:lnSpc>
              <a:spcPct val="90000"/>
            </a:lnSpc>
            <a:spcBef>
              <a:spcPct val="0"/>
            </a:spcBef>
            <a:spcAft>
              <a:spcPct val="20000"/>
            </a:spcAft>
            <a:buChar char="••"/>
          </a:pPr>
          <a:r>
            <a:rPr kumimoji="1" lang="ja-JP" altLang="en-US" sz="1300" kern="1200" dirty="0" smtClean="0"/>
            <a:t>自分が使えないものを、自社で活用できるはずがない</a:t>
          </a:r>
          <a:endParaRPr kumimoji="1" lang="en-US" altLang="ja-JP" sz="1300" kern="1200" dirty="0" smtClean="0"/>
        </a:p>
        <a:p>
          <a:pPr marL="114300" lvl="1" indent="-114300" algn="l" defTabSz="577850">
            <a:lnSpc>
              <a:spcPct val="90000"/>
            </a:lnSpc>
            <a:spcBef>
              <a:spcPct val="0"/>
            </a:spcBef>
            <a:spcAft>
              <a:spcPct val="20000"/>
            </a:spcAft>
            <a:buChar char="••"/>
          </a:pPr>
          <a:r>
            <a:rPr kumimoji="1" lang="ja-JP" altLang="en-US" sz="1300" kern="1200" dirty="0" smtClean="0"/>
            <a:t>自社製品を自ら使う</a:t>
          </a:r>
          <a:endParaRPr kumimoji="1" lang="en-US" altLang="ja-JP" sz="1300" kern="1200" dirty="0" smtClean="0"/>
        </a:p>
      </dsp:txBody>
      <dsp:txXfrm>
        <a:off x="0" y="2997060"/>
        <a:ext cx="9028287" cy="1407600"/>
      </dsp:txXfrm>
    </dsp:sp>
    <dsp:sp modelId="{A4A5F636-EAD5-4832-8EBD-0B44440F8740}">
      <dsp:nvSpPr>
        <dsp:cNvPr id="0" name=""/>
        <dsp:cNvSpPr/>
      </dsp:nvSpPr>
      <dsp:spPr>
        <a:xfrm>
          <a:off x="0" y="4404660"/>
          <a:ext cx="9028287" cy="492277"/>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kumimoji="1" lang="ja-JP" altLang="en-US" sz="1700" kern="1200" dirty="0" smtClean="0"/>
            <a:t>クリエイティブを理解し、事業開発を進める</a:t>
          </a:r>
          <a:endParaRPr kumimoji="1" lang="en-US" altLang="ja-JP" sz="1700" kern="1200" dirty="0" smtClean="0"/>
        </a:p>
      </dsp:txBody>
      <dsp:txXfrm>
        <a:off x="24031" y="4428691"/>
        <a:ext cx="8980225" cy="444215"/>
      </dsp:txXfrm>
    </dsp:sp>
    <dsp:sp modelId="{0992E7CE-F526-4561-8AA8-EB79F99A3265}">
      <dsp:nvSpPr>
        <dsp:cNvPr id="0" name=""/>
        <dsp:cNvSpPr/>
      </dsp:nvSpPr>
      <dsp:spPr>
        <a:xfrm>
          <a:off x="0" y="4896938"/>
          <a:ext cx="9028287" cy="791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6648" tIns="21590" rIns="120904" bIns="21590" numCol="1" spcCol="1270" anchor="t" anchorCtr="0">
          <a:noAutofit/>
        </a:bodyPr>
        <a:lstStyle/>
        <a:p>
          <a:pPr marL="114300" lvl="1" indent="-114300" algn="l" defTabSz="577850">
            <a:lnSpc>
              <a:spcPct val="90000"/>
            </a:lnSpc>
            <a:spcBef>
              <a:spcPct val="0"/>
            </a:spcBef>
            <a:spcAft>
              <a:spcPct val="20000"/>
            </a:spcAft>
            <a:buChar char="••"/>
          </a:pPr>
          <a:r>
            <a:rPr kumimoji="1" lang="en-US" altLang="ja-JP" sz="1300" kern="1200" dirty="0" smtClean="0"/>
            <a:t>BTC</a:t>
          </a:r>
          <a:r>
            <a:rPr kumimoji="1" lang="ja-JP" altLang="en-US" sz="1300" kern="1200" dirty="0" smtClean="0"/>
            <a:t>モデル</a:t>
          </a:r>
          <a:r>
            <a:rPr kumimoji="1" lang="en-US" altLang="ja-JP" sz="1300" kern="1200" dirty="0" smtClean="0"/>
            <a:t>(Business</a:t>
          </a:r>
          <a:r>
            <a:rPr kumimoji="1" lang="ja-JP" altLang="en-US" sz="1300" kern="1200" dirty="0" err="1" smtClean="0"/>
            <a:t>、</a:t>
          </a:r>
          <a:r>
            <a:rPr kumimoji="1" lang="en-US" altLang="ja-JP" sz="1300" kern="1200" dirty="0" smtClean="0"/>
            <a:t>Technology</a:t>
          </a:r>
          <a:r>
            <a:rPr kumimoji="1" lang="ja-JP" altLang="en-US" sz="1300" kern="1200" dirty="0" err="1" smtClean="0"/>
            <a:t>、</a:t>
          </a:r>
          <a:r>
            <a:rPr kumimoji="1" lang="en-US" altLang="ja-JP" sz="1300" kern="1200" dirty="0" smtClean="0"/>
            <a:t>Creativity)</a:t>
          </a:r>
        </a:p>
        <a:p>
          <a:pPr marL="114300" lvl="1" indent="-114300" algn="l" defTabSz="577850">
            <a:lnSpc>
              <a:spcPct val="90000"/>
            </a:lnSpc>
            <a:spcBef>
              <a:spcPct val="0"/>
            </a:spcBef>
            <a:spcAft>
              <a:spcPct val="20000"/>
            </a:spcAft>
            <a:buChar char="••"/>
          </a:pPr>
          <a:r>
            <a:rPr kumimoji="1" lang="ja-JP" altLang="en-US" sz="1300" kern="1200" dirty="0" smtClean="0"/>
            <a:t>体験が価値となる時代にはビジネスとクリエイティブを結びつけるデザイン思考、</a:t>
          </a:r>
          <a:r>
            <a:rPr kumimoji="1" lang="en-US" altLang="ja-JP" sz="1300" kern="1200" dirty="0" smtClean="0"/>
            <a:t/>
          </a:r>
          <a:br>
            <a:rPr kumimoji="1" lang="en-US" altLang="ja-JP" sz="1300" kern="1200" dirty="0" smtClean="0"/>
          </a:br>
          <a:r>
            <a:rPr kumimoji="1" lang="ja-JP" altLang="en-US" sz="1300" kern="1200" dirty="0" smtClean="0"/>
            <a:t>テクノロジーとクリエイティブを結びつけるデザインエンジニアリングが必要</a:t>
          </a:r>
          <a:endParaRPr kumimoji="1" lang="en-US" altLang="ja-JP" sz="1300" kern="1200" dirty="0" smtClean="0"/>
        </a:p>
      </dsp:txBody>
      <dsp:txXfrm>
        <a:off x="0" y="4896938"/>
        <a:ext cx="9028287" cy="7917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5A24D1-A004-41AC-9233-CC5AB53B639A}">
      <dsp:nvSpPr>
        <dsp:cNvPr id="0" name=""/>
        <dsp:cNvSpPr/>
      </dsp:nvSpPr>
      <dsp:spPr>
        <a:xfrm>
          <a:off x="0" y="161880"/>
          <a:ext cx="9028287" cy="550192"/>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kumimoji="1" lang="ja-JP" altLang="en-US" sz="1900" kern="1200" dirty="0" smtClean="0"/>
            <a:t>事業運営にかかわる専門性を高め、担当領域のおけるマネジメントのプロになる</a:t>
          </a:r>
          <a:endParaRPr kumimoji="1" lang="ja-JP" altLang="en-US" sz="1900" kern="1200" dirty="0"/>
        </a:p>
      </dsp:txBody>
      <dsp:txXfrm>
        <a:off x="26858" y="188738"/>
        <a:ext cx="8974571" cy="496476"/>
      </dsp:txXfrm>
    </dsp:sp>
    <dsp:sp modelId="{4CB1EDA2-E3FB-4C77-AB5D-BE18791AB362}">
      <dsp:nvSpPr>
        <dsp:cNvPr id="0" name=""/>
        <dsp:cNvSpPr/>
      </dsp:nvSpPr>
      <dsp:spPr>
        <a:xfrm>
          <a:off x="0" y="712073"/>
          <a:ext cx="9028287"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6648" tIns="24130" rIns="135128" bIns="24130" numCol="1" spcCol="1270" anchor="t" anchorCtr="0">
          <a:noAutofit/>
        </a:bodyPr>
        <a:lstStyle/>
        <a:p>
          <a:pPr marL="114300" lvl="1" indent="-114300" algn="l" defTabSz="666750">
            <a:lnSpc>
              <a:spcPct val="90000"/>
            </a:lnSpc>
            <a:spcBef>
              <a:spcPct val="0"/>
            </a:spcBef>
            <a:spcAft>
              <a:spcPct val="20000"/>
            </a:spcAft>
            <a:buChar char="••"/>
          </a:pPr>
          <a:endParaRPr kumimoji="1" lang="en-US" altLang="ja-JP" sz="1500" kern="1200" dirty="0" smtClean="0"/>
        </a:p>
      </dsp:txBody>
      <dsp:txXfrm>
        <a:off x="0" y="712073"/>
        <a:ext cx="9028287" cy="314640"/>
      </dsp:txXfrm>
    </dsp:sp>
    <dsp:sp modelId="{E4086D5B-96F9-4F54-BFF3-2ED0EAA5C4AC}">
      <dsp:nvSpPr>
        <dsp:cNvPr id="0" name=""/>
        <dsp:cNvSpPr/>
      </dsp:nvSpPr>
      <dsp:spPr>
        <a:xfrm>
          <a:off x="0" y="1026713"/>
          <a:ext cx="9028287" cy="550192"/>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kumimoji="1" lang="ja-JP" altLang="en-US" sz="1900" kern="1200" dirty="0" smtClean="0"/>
            <a:t>マネージャーの仕事を理解する</a:t>
          </a:r>
          <a:endParaRPr kumimoji="1" lang="en-US" altLang="ja-JP" sz="1900" kern="1200" dirty="0" smtClean="0"/>
        </a:p>
      </dsp:txBody>
      <dsp:txXfrm>
        <a:off x="26858" y="1053571"/>
        <a:ext cx="8974571" cy="496476"/>
      </dsp:txXfrm>
    </dsp:sp>
    <dsp:sp modelId="{0A775A40-CE20-4FEE-9166-622ED00AB08D}">
      <dsp:nvSpPr>
        <dsp:cNvPr id="0" name=""/>
        <dsp:cNvSpPr/>
      </dsp:nvSpPr>
      <dsp:spPr>
        <a:xfrm>
          <a:off x="0" y="1576905"/>
          <a:ext cx="9028287" cy="1691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6648" tIns="24130" rIns="135128" bIns="24130" numCol="1" spcCol="1270" anchor="t" anchorCtr="0">
          <a:noAutofit/>
        </a:bodyPr>
        <a:lstStyle/>
        <a:p>
          <a:pPr marL="114300" lvl="1" indent="-114300" algn="l" defTabSz="666750">
            <a:lnSpc>
              <a:spcPct val="90000"/>
            </a:lnSpc>
            <a:spcBef>
              <a:spcPct val="0"/>
            </a:spcBef>
            <a:spcAft>
              <a:spcPct val="20000"/>
            </a:spcAft>
            <a:buChar char="••"/>
          </a:pPr>
          <a:r>
            <a:rPr kumimoji="1" lang="ja-JP" altLang="en-US" sz="1500" kern="1200" dirty="0" smtClean="0"/>
            <a:t>スポーツのマネージャー、お笑い芸人のマネージャー</a:t>
          </a:r>
          <a:r>
            <a:rPr kumimoji="1" lang="en-US" altLang="ja-JP" sz="1500" kern="1200" dirty="0" smtClean="0"/>
            <a:t/>
          </a:r>
          <a:br>
            <a:rPr kumimoji="1" lang="en-US" altLang="ja-JP" sz="1500" kern="1200" dirty="0" smtClean="0"/>
          </a:br>
          <a:r>
            <a:rPr kumimoji="1" lang="ja-JP" altLang="en-US" sz="1500" kern="1200" dirty="0" smtClean="0"/>
            <a:t>⇒主役はチームの選手やタレント。彼らを成功するための支援をするのがマネージャー</a:t>
          </a:r>
          <a:endParaRPr kumimoji="1" lang="en-US" altLang="ja-JP" sz="1500" kern="1200" dirty="0" smtClean="0"/>
        </a:p>
        <a:p>
          <a:pPr marL="114300" lvl="1" indent="-114300" algn="l" defTabSz="666750">
            <a:lnSpc>
              <a:spcPct val="90000"/>
            </a:lnSpc>
            <a:spcBef>
              <a:spcPct val="0"/>
            </a:spcBef>
            <a:spcAft>
              <a:spcPct val="20000"/>
            </a:spcAft>
            <a:buChar char="••"/>
          </a:pPr>
          <a:r>
            <a:rPr kumimoji="1" lang="ja-JP" altLang="en-US" sz="1500" kern="1200" dirty="0" smtClean="0"/>
            <a:t>担当組織のメンバーが活躍できるようにサポートするのがマネージャーの最も重要な役割。</a:t>
          </a:r>
          <a:r>
            <a:rPr kumimoji="1" lang="en-US" altLang="ja-JP" sz="1500" kern="1200" dirty="0" smtClean="0"/>
            <a:t/>
          </a:r>
          <a:br>
            <a:rPr kumimoji="1" lang="en-US" altLang="ja-JP" sz="1500" kern="1200" dirty="0" smtClean="0"/>
          </a:br>
          <a:r>
            <a:rPr kumimoji="1" lang="en-US" altLang="ja-JP" sz="1500" kern="1200" dirty="0" smtClean="0"/>
            <a:t>(</a:t>
          </a:r>
          <a:r>
            <a:rPr kumimoji="1" lang="ja-JP" altLang="en-US" sz="1500" kern="1200" dirty="0" smtClean="0"/>
            <a:t>一番大事なのは適切な評価</a:t>
          </a:r>
          <a:r>
            <a:rPr kumimoji="1" lang="en-US" altLang="ja-JP" sz="1500" kern="1200" dirty="0" smtClean="0"/>
            <a:t>)</a:t>
          </a:r>
          <a:br>
            <a:rPr kumimoji="1" lang="en-US" altLang="ja-JP" sz="1500" kern="1200" dirty="0" smtClean="0"/>
          </a:br>
          <a:r>
            <a:rPr kumimoji="1" lang="en-US" altLang="ja-JP" sz="1500" kern="1200" dirty="0" smtClean="0"/>
            <a:t>	</a:t>
          </a:r>
          <a:r>
            <a:rPr kumimoji="1" lang="ja-JP" altLang="en-US" sz="1500" kern="1200" dirty="0" smtClean="0"/>
            <a:t>①部下が成長していくための気づきを与える</a:t>
          </a:r>
          <a:r>
            <a:rPr kumimoji="1" lang="en-US" altLang="ja-JP" sz="1500" kern="1200" dirty="0" smtClean="0"/>
            <a:t/>
          </a:r>
          <a:br>
            <a:rPr kumimoji="1" lang="en-US" altLang="ja-JP" sz="1500" kern="1200" dirty="0" smtClean="0"/>
          </a:br>
          <a:r>
            <a:rPr kumimoji="1" lang="en-US" altLang="ja-JP" sz="1500" kern="1200" dirty="0" smtClean="0"/>
            <a:t>	</a:t>
          </a:r>
          <a:r>
            <a:rPr kumimoji="1" lang="ja-JP" altLang="en-US" sz="1500" kern="1200" dirty="0" smtClean="0"/>
            <a:t>②適切なタイミングでフィードバックを与える。</a:t>
          </a:r>
          <a:endParaRPr kumimoji="1" lang="en-US" altLang="ja-JP" sz="1500" kern="1200" dirty="0" smtClean="0"/>
        </a:p>
      </dsp:txBody>
      <dsp:txXfrm>
        <a:off x="0" y="1576905"/>
        <a:ext cx="9028287" cy="1691189"/>
      </dsp:txXfrm>
    </dsp:sp>
    <dsp:sp modelId="{85DC85FE-B307-49A6-B51F-6AF4199481A9}">
      <dsp:nvSpPr>
        <dsp:cNvPr id="0" name=""/>
        <dsp:cNvSpPr/>
      </dsp:nvSpPr>
      <dsp:spPr>
        <a:xfrm>
          <a:off x="0" y="3268095"/>
          <a:ext cx="9028287" cy="550192"/>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kumimoji="1" lang="en-US" altLang="ja-JP" sz="1900" kern="1200" dirty="0" smtClean="0"/>
            <a:t>DX</a:t>
          </a:r>
          <a:r>
            <a:rPr kumimoji="1" lang="ja-JP" altLang="en-US" sz="1900" kern="1200" dirty="0" smtClean="0"/>
            <a:t>や</a:t>
          </a:r>
          <a:r>
            <a:rPr kumimoji="1" lang="en-US" altLang="ja-JP" sz="1900" kern="1200" dirty="0" smtClean="0"/>
            <a:t>IT</a:t>
          </a:r>
          <a:r>
            <a:rPr kumimoji="1" lang="ja-JP" altLang="en-US" sz="1900" kern="1200" dirty="0" smtClean="0"/>
            <a:t>を強力に進めていく組織を作り、競争力を高めていく</a:t>
          </a:r>
          <a:endParaRPr kumimoji="1" lang="en-US" altLang="ja-JP" sz="1900" kern="1200" dirty="0" smtClean="0"/>
        </a:p>
      </dsp:txBody>
      <dsp:txXfrm>
        <a:off x="26858" y="3294953"/>
        <a:ext cx="8974571" cy="496476"/>
      </dsp:txXfrm>
    </dsp:sp>
    <dsp:sp modelId="{FF505FB0-9503-4432-9699-900CD672048E}">
      <dsp:nvSpPr>
        <dsp:cNvPr id="0" name=""/>
        <dsp:cNvSpPr/>
      </dsp:nvSpPr>
      <dsp:spPr>
        <a:xfrm>
          <a:off x="0" y="3818288"/>
          <a:ext cx="9028287" cy="1376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6648" tIns="24130" rIns="135128" bIns="24130" numCol="1" spcCol="1270" anchor="t" anchorCtr="0">
          <a:noAutofit/>
        </a:bodyPr>
        <a:lstStyle/>
        <a:p>
          <a:pPr marL="114300" lvl="1" indent="-114300" algn="l" defTabSz="666750">
            <a:lnSpc>
              <a:spcPct val="90000"/>
            </a:lnSpc>
            <a:spcBef>
              <a:spcPct val="0"/>
            </a:spcBef>
            <a:spcAft>
              <a:spcPct val="20000"/>
            </a:spcAft>
            <a:buChar char="••"/>
          </a:pPr>
          <a:r>
            <a:rPr kumimoji="1" lang="ja-JP" altLang="en-US" sz="1500" kern="1200" dirty="0" smtClean="0"/>
            <a:t>競争力とは</a:t>
          </a:r>
          <a:r>
            <a:rPr kumimoji="1" lang="en-US" altLang="ja-JP" sz="1500" kern="1200" dirty="0" smtClean="0"/>
            <a:t/>
          </a:r>
          <a:br>
            <a:rPr kumimoji="1" lang="en-US" altLang="ja-JP" sz="1500" kern="1200" dirty="0" smtClean="0"/>
          </a:br>
          <a:r>
            <a:rPr kumimoji="1" lang="en-US" altLang="ja-JP" sz="1500" kern="1200" dirty="0" smtClean="0"/>
            <a:t>	</a:t>
          </a:r>
          <a:r>
            <a:rPr kumimoji="1" lang="ja-JP" altLang="en-US" sz="1500" kern="1200" dirty="0" smtClean="0"/>
            <a:t>①担当組織を強くすることで、事業に貢献し、対外的な優位性を保つこと</a:t>
          </a:r>
          <a:r>
            <a:rPr kumimoji="1" lang="en-US" altLang="ja-JP" sz="1500" kern="1200" dirty="0" smtClean="0"/>
            <a:t/>
          </a:r>
          <a:br>
            <a:rPr kumimoji="1" lang="en-US" altLang="ja-JP" sz="1500" kern="1200" dirty="0" smtClean="0"/>
          </a:br>
          <a:r>
            <a:rPr kumimoji="1" lang="en-US" altLang="ja-JP" sz="1500" kern="1200" dirty="0" smtClean="0"/>
            <a:t>	</a:t>
          </a:r>
          <a:r>
            <a:rPr kumimoji="1" lang="ja-JP" altLang="en-US" sz="1500" kern="1200" dirty="0" smtClean="0"/>
            <a:t>②担当組織のメンバーが転職や社内異動で離脱するリスクを下げること</a:t>
          </a:r>
          <a:r>
            <a:rPr kumimoji="1" lang="en-US" altLang="ja-JP" sz="1500" kern="1200" dirty="0" smtClean="0"/>
            <a:t/>
          </a:r>
          <a:br>
            <a:rPr kumimoji="1" lang="en-US" altLang="ja-JP" sz="1500" kern="1200" dirty="0" smtClean="0"/>
          </a:br>
          <a:r>
            <a:rPr kumimoji="1" lang="en-US" altLang="ja-JP" sz="1500" kern="1200" dirty="0" smtClean="0"/>
            <a:t>	(</a:t>
          </a:r>
          <a:r>
            <a:rPr kumimoji="1" lang="ja-JP" altLang="en-US" sz="1500" kern="1200" dirty="0" smtClean="0"/>
            <a:t>つまり、最も魅力的な組織にしていくこと</a:t>
          </a:r>
          <a:r>
            <a:rPr kumimoji="1" lang="en-US" altLang="ja-JP" sz="1500" kern="1200" dirty="0" smtClean="0"/>
            <a:t>)</a:t>
          </a:r>
          <a:br>
            <a:rPr kumimoji="1" lang="en-US" altLang="ja-JP" sz="1500" kern="1200" dirty="0" smtClean="0"/>
          </a:br>
          <a:endParaRPr kumimoji="1" lang="en-US" altLang="ja-JP" sz="1500" kern="1200" dirty="0" smtClean="0"/>
        </a:p>
      </dsp:txBody>
      <dsp:txXfrm>
        <a:off x="0" y="3818288"/>
        <a:ext cx="9028287" cy="1376549"/>
      </dsp:txXfrm>
    </dsp:sp>
    <dsp:sp modelId="{A4A5F636-EAD5-4832-8EBD-0B44440F8740}">
      <dsp:nvSpPr>
        <dsp:cNvPr id="0" name=""/>
        <dsp:cNvSpPr/>
      </dsp:nvSpPr>
      <dsp:spPr>
        <a:xfrm>
          <a:off x="0" y="5194837"/>
          <a:ext cx="9028287" cy="550192"/>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kumimoji="1" lang="ja-JP" altLang="en-US" sz="1900" kern="1200" dirty="0" smtClean="0"/>
            <a:t>会社の方針に沿ったうえで、現場の自由な発想を大事にしてチームワークを生み出す</a:t>
          </a:r>
          <a:endParaRPr kumimoji="1" lang="en-US" altLang="ja-JP" sz="1900" kern="1200" dirty="0" smtClean="0"/>
        </a:p>
      </dsp:txBody>
      <dsp:txXfrm>
        <a:off x="26858" y="5221695"/>
        <a:ext cx="8974571" cy="4964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5A24D1-A004-41AC-9233-CC5AB53B639A}">
      <dsp:nvSpPr>
        <dsp:cNvPr id="0" name=""/>
        <dsp:cNvSpPr/>
      </dsp:nvSpPr>
      <dsp:spPr>
        <a:xfrm>
          <a:off x="0" y="78945"/>
          <a:ext cx="9026234" cy="90031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kumimoji="1" lang="ja-JP" altLang="en-US" sz="1900" kern="1200" dirty="0" smtClean="0"/>
            <a:t>ソフトウェアに対する一般的な興味を持つ</a:t>
          </a:r>
          <a:endParaRPr kumimoji="1" lang="ja-JP" altLang="en-US" sz="1900" kern="1200" dirty="0"/>
        </a:p>
      </dsp:txBody>
      <dsp:txXfrm>
        <a:off x="43950" y="122895"/>
        <a:ext cx="8938334" cy="812415"/>
      </dsp:txXfrm>
    </dsp:sp>
    <dsp:sp modelId="{4CB1EDA2-E3FB-4C77-AB5D-BE18791AB362}">
      <dsp:nvSpPr>
        <dsp:cNvPr id="0" name=""/>
        <dsp:cNvSpPr/>
      </dsp:nvSpPr>
      <dsp:spPr>
        <a:xfrm>
          <a:off x="0" y="979260"/>
          <a:ext cx="9026234" cy="1179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6583" tIns="24130" rIns="135128" bIns="24130" numCol="1" spcCol="1270" anchor="t" anchorCtr="0">
          <a:noAutofit/>
        </a:bodyPr>
        <a:lstStyle/>
        <a:p>
          <a:pPr marL="114300" lvl="1" indent="-114300" algn="l" defTabSz="666750">
            <a:lnSpc>
              <a:spcPct val="90000"/>
            </a:lnSpc>
            <a:spcBef>
              <a:spcPct val="0"/>
            </a:spcBef>
            <a:spcAft>
              <a:spcPct val="20000"/>
            </a:spcAft>
            <a:buChar char="••"/>
          </a:pPr>
          <a:r>
            <a:rPr kumimoji="1" lang="ja-JP" altLang="en-US" sz="1500" kern="1200" dirty="0" smtClean="0"/>
            <a:t>話題のアプリを試す。</a:t>
          </a:r>
          <a:r>
            <a:rPr kumimoji="1" lang="en-US" altLang="ja-JP" sz="1500" kern="1200" dirty="0" smtClean="0"/>
            <a:t/>
          </a:r>
          <a:br>
            <a:rPr kumimoji="1" lang="en-US" altLang="ja-JP" sz="1500" kern="1200" dirty="0" smtClean="0"/>
          </a:br>
          <a:r>
            <a:rPr kumimoji="1" lang="en-US" altLang="ja-JP" sz="1500" kern="1200" dirty="0" smtClean="0"/>
            <a:t>	</a:t>
          </a:r>
          <a:r>
            <a:rPr kumimoji="1" lang="ja-JP" altLang="en-US" sz="1500" kern="1200" dirty="0" smtClean="0"/>
            <a:t>子どもが何を使っているか聞いてみる</a:t>
          </a:r>
          <a:r>
            <a:rPr kumimoji="1" lang="en-US" altLang="ja-JP" sz="1500" kern="1200" dirty="0" smtClean="0"/>
            <a:t/>
          </a:r>
          <a:br>
            <a:rPr kumimoji="1" lang="en-US" altLang="ja-JP" sz="1500" kern="1200" dirty="0" smtClean="0"/>
          </a:br>
          <a:r>
            <a:rPr kumimoji="1" lang="en-US" altLang="ja-JP" sz="1500" kern="1200" dirty="0" smtClean="0"/>
            <a:t>	</a:t>
          </a:r>
          <a:r>
            <a:rPr kumimoji="1" lang="ja-JP" altLang="en-US" sz="1500" kern="1200" dirty="0" smtClean="0"/>
            <a:t>海外の友人になにを使っているか教えてもらう</a:t>
          </a:r>
          <a:endParaRPr kumimoji="1" lang="en-US" altLang="ja-JP" sz="1500" kern="1200" dirty="0" smtClean="0"/>
        </a:p>
        <a:p>
          <a:pPr marL="114300" lvl="1" indent="-114300" algn="l" defTabSz="666750">
            <a:lnSpc>
              <a:spcPct val="90000"/>
            </a:lnSpc>
            <a:spcBef>
              <a:spcPct val="0"/>
            </a:spcBef>
            <a:spcAft>
              <a:spcPct val="20000"/>
            </a:spcAft>
            <a:buChar char="••"/>
          </a:pPr>
          <a:r>
            <a:rPr kumimoji="1" lang="ja-JP" altLang="en-US" sz="1500" kern="1200" dirty="0" smtClean="0"/>
            <a:t>流行する理由を考え、自分たちのビジネスに応用できないか、参考にできないかを考える</a:t>
          </a:r>
          <a:endParaRPr kumimoji="1" lang="en-US" altLang="ja-JP" sz="1500" kern="1200" dirty="0" smtClean="0"/>
        </a:p>
      </dsp:txBody>
      <dsp:txXfrm>
        <a:off x="0" y="979260"/>
        <a:ext cx="9026234" cy="1179900"/>
      </dsp:txXfrm>
    </dsp:sp>
    <dsp:sp modelId="{E4086D5B-96F9-4F54-BFF3-2ED0EAA5C4AC}">
      <dsp:nvSpPr>
        <dsp:cNvPr id="0" name=""/>
        <dsp:cNvSpPr/>
      </dsp:nvSpPr>
      <dsp:spPr>
        <a:xfrm>
          <a:off x="0" y="2159160"/>
          <a:ext cx="9026234" cy="90031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kumimoji="1" lang="ja-JP" altLang="en-US" sz="1900" kern="1200" dirty="0" smtClean="0"/>
            <a:t>日本経営の３本柱</a:t>
          </a:r>
          <a:r>
            <a:rPr kumimoji="1" lang="en-US" altLang="ja-JP" sz="1900" kern="1200" dirty="0" smtClean="0"/>
            <a:t>(</a:t>
          </a:r>
          <a:r>
            <a:rPr kumimoji="1" lang="ja-JP" altLang="en-US" sz="1900" kern="1200" dirty="0" smtClean="0"/>
            <a:t>年功序列、終身雇用、労使協定</a:t>
          </a:r>
          <a:r>
            <a:rPr kumimoji="1" lang="en-US" altLang="ja-JP" sz="1900" kern="1200" dirty="0" smtClean="0"/>
            <a:t>)</a:t>
          </a:r>
          <a:r>
            <a:rPr kumimoji="1" lang="ja-JP" altLang="en-US" sz="1900" kern="1200" dirty="0" smtClean="0"/>
            <a:t>の時代が</a:t>
          </a:r>
          <a:r>
            <a:rPr kumimoji="1" lang="en-US" altLang="ja-JP" sz="1900" kern="1200" dirty="0" smtClean="0"/>
            <a:t/>
          </a:r>
          <a:br>
            <a:rPr kumimoji="1" lang="en-US" altLang="ja-JP" sz="1900" kern="1200" dirty="0" smtClean="0"/>
          </a:br>
          <a:r>
            <a:rPr kumimoji="1" lang="ja-JP" altLang="en-US" sz="1900" kern="1200" dirty="0" smtClean="0"/>
            <a:t>終焉に向かっているのを理解する</a:t>
          </a:r>
          <a:endParaRPr kumimoji="1" lang="en-US" altLang="ja-JP" sz="1900" kern="1200" dirty="0" smtClean="0"/>
        </a:p>
      </dsp:txBody>
      <dsp:txXfrm>
        <a:off x="43950" y="2203110"/>
        <a:ext cx="8938334" cy="812415"/>
      </dsp:txXfrm>
    </dsp:sp>
    <dsp:sp modelId="{0A775A40-CE20-4FEE-9166-622ED00AB08D}">
      <dsp:nvSpPr>
        <dsp:cNvPr id="0" name=""/>
        <dsp:cNvSpPr/>
      </dsp:nvSpPr>
      <dsp:spPr>
        <a:xfrm>
          <a:off x="0" y="3059475"/>
          <a:ext cx="9026234" cy="1219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6583" tIns="24130" rIns="135128" bIns="24130" numCol="1" spcCol="1270" anchor="t" anchorCtr="0">
          <a:noAutofit/>
        </a:bodyPr>
        <a:lstStyle/>
        <a:p>
          <a:pPr marL="114300" lvl="1" indent="-114300" algn="l" defTabSz="666750">
            <a:lnSpc>
              <a:spcPct val="90000"/>
            </a:lnSpc>
            <a:spcBef>
              <a:spcPct val="0"/>
            </a:spcBef>
            <a:spcAft>
              <a:spcPct val="20000"/>
            </a:spcAft>
            <a:buChar char="••"/>
          </a:pPr>
          <a:r>
            <a:rPr kumimoji="1" lang="ja-JP" altLang="en-US" sz="1500" kern="1200" dirty="0" smtClean="0"/>
            <a:t>企業の寿命は３０年。高度成長期に絶頂を迎えた企業はすでに寿命を終えている</a:t>
          </a:r>
          <a:endParaRPr kumimoji="1" lang="en-US" altLang="ja-JP" sz="1500" kern="1200" dirty="0" smtClean="0"/>
        </a:p>
        <a:p>
          <a:pPr marL="114300" lvl="1" indent="-114300" algn="l" defTabSz="666750">
            <a:lnSpc>
              <a:spcPct val="90000"/>
            </a:lnSpc>
            <a:spcBef>
              <a:spcPct val="0"/>
            </a:spcBef>
            <a:spcAft>
              <a:spcPct val="20000"/>
            </a:spcAft>
            <a:buChar char="••"/>
          </a:pPr>
          <a:r>
            <a:rPr kumimoji="1" lang="ja-JP" altLang="en-US" sz="1500" kern="1200" dirty="0" smtClean="0"/>
            <a:t>寿命を迎えているかもしれない企業に一生を託しているかもしれないという危機感をもつ</a:t>
          </a:r>
          <a:endParaRPr kumimoji="1" lang="en-US" altLang="ja-JP" sz="1500" kern="1200" dirty="0" smtClean="0"/>
        </a:p>
        <a:p>
          <a:pPr marL="114300" lvl="1" indent="-114300" algn="l" defTabSz="666750">
            <a:lnSpc>
              <a:spcPct val="90000"/>
            </a:lnSpc>
            <a:spcBef>
              <a:spcPct val="0"/>
            </a:spcBef>
            <a:spcAft>
              <a:spcPct val="20000"/>
            </a:spcAft>
            <a:buChar char="••"/>
          </a:pPr>
          <a:r>
            <a:rPr kumimoji="1" lang="en-US" altLang="ja-JP" sz="1500" kern="1200" dirty="0" smtClean="0"/>
            <a:t>30</a:t>
          </a:r>
          <a:r>
            <a:rPr kumimoji="1" lang="ja-JP" altLang="en-US" sz="1500" kern="1200" dirty="0" smtClean="0"/>
            <a:t>年を超えても存続し続け、競争力を持ち続けている会社は看板こそ同じであれ、</a:t>
          </a:r>
          <a:r>
            <a:rPr kumimoji="1" lang="en-US" altLang="ja-JP" sz="1500" kern="1200" dirty="0" smtClean="0"/>
            <a:t/>
          </a:r>
          <a:br>
            <a:rPr kumimoji="1" lang="en-US" altLang="ja-JP" sz="1500" kern="1200" dirty="0" smtClean="0"/>
          </a:br>
          <a:r>
            <a:rPr kumimoji="1" lang="ja-JP" altLang="en-US" sz="1500" kern="1200" dirty="0" smtClean="0"/>
            <a:t>事業の中身が変化しており、創業時とは同じ会社とは言えない</a:t>
          </a:r>
          <a:endParaRPr kumimoji="1" lang="en-US" altLang="ja-JP" sz="1500" kern="1200" dirty="0" smtClean="0"/>
        </a:p>
      </dsp:txBody>
      <dsp:txXfrm>
        <a:off x="0" y="3059475"/>
        <a:ext cx="9026234" cy="1219230"/>
      </dsp:txXfrm>
    </dsp:sp>
    <dsp:sp modelId="{85DC85FE-B307-49A6-B51F-6AF4199481A9}">
      <dsp:nvSpPr>
        <dsp:cNvPr id="0" name=""/>
        <dsp:cNvSpPr/>
      </dsp:nvSpPr>
      <dsp:spPr>
        <a:xfrm>
          <a:off x="0" y="4278705"/>
          <a:ext cx="9026234" cy="900315"/>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kumimoji="1" lang="ja-JP" altLang="en-US" sz="1900" kern="1200" dirty="0" smtClean="0"/>
            <a:t>「どこでも働ける」人材になる</a:t>
          </a:r>
          <a:endParaRPr kumimoji="1" lang="en-US" altLang="ja-JP" sz="1900" kern="1200" dirty="0" smtClean="0"/>
        </a:p>
      </dsp:txBody>
      <dsp:txXfrm>
        <a:off x="43950" y="4322655"/>
        <a:ext cx="8938334" cy="812415"/>
      </dsp:txXfrm>
    </dsp:sp>
    <dsp:sp modelId="{FF505FB0-9503-4432-9699-900CD672048E}">
      <dsp:nvSpPr>
        <dsp:cNvPr id="0" name=""/>
        <dsp:cNvSpPr/>
      </dsp:nvSpPr>
      <dsp:spPr>
        <a:xfrm>
          <a:off x="0" y="5179020"/>
          <a:ext cx="9026234" cy="648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6583" tIns="24130" rIns="135128" bIns="24130" numCol="1" spcCol="1270" anchor="t" anchorCtr="0">
          <a:noAutofit/>
        </a:bodyPr>
        <a:lstStyle/>
        <a:p>
          <a:pPr marL="114300" lvl="1" indent="-114300" algn="l" defTabSz="666750">
            <a:lnSpc>
              <a:spcPct val="90000"/>
            </a:lnSpc>
            <a:spcBef>
              <a:spcPct val="0"/>
            </a:spcBef>
            <a:spcAft>
              <a:spcPct val="20000"/>
            </a:spcAft>
            <a:buChar char="••"/>
          </a:pPr>
          <a:r>
            <a:rPr kumimoji="1" lang="ja-JP" altLang="en-US" sz="1500" kern="1200" dirty="0" smtClean="0"/>
            <a:t>自分のキャリアは自分で作る</a:t>
          </a:r>
          <a:endParaRPr kumimoji="1" lang="en-US" altLang="ja-JP" sz="1500" kern="1200" dirty="0" smtClean="0"/>
        </a:p>
        <a:p>
          <a:pPr marL="114300" lvl="1" indent="-114300" algn="l" defTabSz="666750">
            <a:lnSpc>
              <a:spcPct val="90000"/>
            </a:lnSpc>
            <a:spcBef>
              <a:spcPct val="0"/>
            </a:spcBef>
            <a:spcAft>
              <a:spcPct val="20000"/>
            </a:spcAft>
            <a:buChar char="••"/>
          </a:pPr>
          <a:r>
            <a:rPr kumimoji="1" lang="ja-JP" altLang="en-US" sz="1500" kern="1200" dirty="0" smtClean="0"/>
            <a:t>技術に関する興味と知識を欠かさない</a:t>
          </a:r>
          <a:endParaRPr kumimoji="1" lang="en-US" altLang="ja-JP" sz="1500" kern="1200" dirty="0" smtClean="0"/>
        </a:p>
      </dsp:txBody>
      <dsp:txXfrm>
        <a:off x="0" y="5179020"/>
        <a:ext cx="9026234" cy="64894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5C7A85-071A-4019-8158-CE3AEF2ACE2A}" type="datetimeFigureOut">
              <a:rPr kumimoji="1" lang="ja-JP" altLang="en-US" smtClean="0"/>
              <a:t>2020/9/3</a:t>
            </a:fld>
            <a:endParaRPr kumimoji="1" lang="ja-JP" altLang="en-US"/>
          </a:p>
        </p:txBody>
      </p:sp>
      <p:sp>
        <p:nvSpPr>
          <p:cNvPr id="4" name="スライド イメージ プレースホルダー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CAFAE-610A-4CF4-AC8C-AB5FD0D7C095}" type="slidenum">
              <a:rPr kumimoji="1" lang="ja-JP" altLang="en-US" smtClean="0"/>
              <a:t>‹#›</a:t>
            </a:fld>
            <a:endParaRPr kumimoji="1" lang="ja-JP" altLang="en-US"/>
          </a:p>
        </p:txBody>
      </p:sp>
    </p:spTree>
    <p:extLst>
      <p:ext uri="{BB962C8B-B14F-4D97-AF65-F5344CB8AC3E}">
        <p14:creationId xmlns:p14="http://schemas.microsoft.com/office/powerpoint/2010/main" val="173946505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eti.go.jp/policy/it_policy/dx/dx.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second-opinion.co.jp/column/2018/03/%E3%82%A4%E3%83%B3%E3%82%BF%E3%83%BC%E3%83%8D%E3%83%83%E3%83%88%EF%BC%9A%E3%83%9E%E3%83%BC%E3%82%AF%E3%83%BB%E3%82%A2%E3%83%B3%E3%83%89%E3%83%AA%E3%83%BC%E3%82%BB%E3%83%B3%E3%81%AE%E4%BA%88%E6%B8%AC/"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2006</a:t>
            </a:r>
            <a:r>
              <a:rPr kumimoji="1" lang="ja-JP" altLang="en-US" dirty="0" smtClean="0"/>
              <a:t>年米国タワーレコードが経営破綻</a:t>
            </a:r>
            <a:endParaRPr kumimoji="1" lang="en-US" altLang="ja-JP" dirty="0" smtClean="0"/>
          </a:p>
          <a:p>
            <a:r>
              <a:rPr kumimoji="1" lang="en-US" altLang="ja-JP" dirty="0" smtClean="0"/>
              <a:t>	</a:t>
            </a:r>
            <a:r>
              <a:rPr kumimoji="1" lang="ja-JP" altLang="en-US" dirty="0" smtClean="0"/>
              <a:t>音楽を楽しむときはレコードを購入し、自宅のレコードプレイヤーで再生</a:t>
            </a:r>
            <a:endParaRPr kumimoji="1" lang="en-US" altLang="ja-JP" dirty="0" smtClean="0"/>
          </a:p>
          <a:p>
            <a:r>
              <a:rPr kumimoji="1" lang="en-US" altLang="ja-JP" dirty="0" smtClean="0"/>
              <a:t>1980</a:t>
            </a:r>
            <a:r>
              <a:rPr kumimoji="1" lang="ja-JP" altLang="en-US" dirty="0" smtClean="0"/>
              <a:t>年代</a:t>
            </a:r>
            <a:endParaRPr kumimoji="1" lang="en-US" altLang="ja-JP" dirty="0" smtClean="0"/>
          </a:p>
          <a:p>
            <a:r>
              <a:rPr kumimoji="1" lang="en-US" altLang="ja-JP" dirty="0" smtClean="0"/>
              <a:t>	</a:t>
            </a:r>
            <a:r>
              <a:rPr kumimoji="1" lang="ja-JP" altLang="en-US" dirty="0" smtClean="0"/>
              <a:t>貸しレコード屋が出始め、貸しレコードを借りてカセットテープにダビングして音楽を聴く</a:t>
            </a:r>
            <a:endParaRPr kumimoji="1" lang="en-US" altLang="ja-JP" dirty="0" smtClean="0"/>
          </a:p>
          <a:p>
            <a:r>
              <a:rPr kumimoji="1" lang="en-US" altLang="ja-JP" dirty="0" smtClean="0"/>
              <a:t>	</a:t>
            </a:r>
            <a:r>
              <a:rPr kumimoji="1" lang="ja-JP" altLang="en-US" dirty="0" smtClean="0"/>
              <a:t>ソニーのウォークマンが登場し、「いつでもどこでも好きな音楽を楽しむ」が一般化</a:t>
            </a:r>
            <a:endParaRPr kumimoji="1" lang="en-US" altLang="ja-JP" dirty="0" smtClean="0"/>
          </a:p>
          <a:p>
            <a:r>
              <a:rPr kumimoji="1" lang="en-US" altLang="ja-JP" dirty="0" smtClean="0"/>
              <a:t>	</a:t>
            </a:r>
            <a:r>
              <a:rPr kumimoji="1" lang="ja-JP" altLang="en-US" dirty="0" smtClean="0"/>
              <a:t>⇒「体験が価値を生む」という価値化の変化がはじまる</a:t>
            </a:r>
            <a:endParaRPr kumimoji="1" lang="en-US" altLang="ja-JP" dirty="0" smtClean="0"/>
          </a:p>
          <a:p>
            <a:r>
              <a:rPr kumimoji="1" lang="en-US" altLang="ja-JP" dirty="0" smtClean="0"/>
              <a:t>CD</a:t>
            </a:r>
            <a:r>
              <a:rPr kumimoji="1" lang="ja-JP" altLang="en-US" dirty="0" smtClean="0"/>
              <a:t>が音質を向上</a:t>
            </a:r>
            <a:endParaRPr kumimoji="1" lang="en-US" altLang="ja-JP" dirty="0" smtClean="0"/>
          </a:p>
          <a:p>
            <a:r>
              <a:rPr kumimoji="1" lang="en-US" altLang="ja-JP" dirty="0" smtClean="0"/>
              <a:t>	1986</a:t>
            </a:r>
            <a:r>
              <a:rPr kumimoji="1" lang="ja-JP" altLang="en-US" dirty="0" smtClean="0"/>
              <a:t>年。</a:t>
            </a:r>
            <a:r>
              <a:rPr kumimoji="1" lang="en-US" altLang="ja-JP" dirty="0" smtClean="0"/>
              <a:t>CD</a:t>
            </a:r>
            <a:r>
              <a:rPr kumimoji="1" lang="ja-JP" altLang="en-US" dirty="0" smtClean="0"/>
              <a:t>が</a:t>
            </a:r>
            <a:r>
              <a:rPr kumimoji="1" lang="en-US" altLang="ja-JP" dirty="0" smtClean="0"/>
              <a:t>LP</a:t>
            </a:r>
            <a:r>
              <a:rPr kumimoji="1" lang="ja-JP" altLang="en-US" dirty="0" smtClean="0"/>
              <a:t>の売り上げを追い抜く</a:t>
            </a:r>
            <a:endParaRPr kumimoji="1" lang="en-US" altLang="ja-JP" dirty="0" smtClean="0"/>
          </a:p>
          <a:p>
            <a:r>
              <a:rPr kumimoji="1" lang="en-US" altLang="ja-JP" dirty="0" smtClean="0"/>
              <a:t>	</a:t>
            </a:r>
            <a:r>
              <a:rPr kumimoji="1" lang="ja-JP" altLang="en-US" dirty="0" smtClean="0"/>
              <a:t>⇒アナログからデジタルへの移行</a:t>
            </a:r>
            <a:endParaRPr kumimoji="1" lang="en-US" altLang="ja-JP" dirty="0" smtClean="0"/>
          </a:p>
          <a:p>
            <a:r>
              <a:rPr kumimoji="1" lang="en-US" altLang="ja-JP" dirty="0" smtClean="0"/>
              <a:t>1990</a:t>
            </a:r>
            <a:r>
              <a:rPr kumimoji="1" lang="ja-JP" altLang="en-US" dirty="0" smtClean="0"/>
              <a:t>年代</a:t>
            </a:r>
            <a:endParaRPr kumimoji="1" lang="en-US" altLang="ja-JP" dirty="0" smtClean="0"/>
          </a:p>
          <a:p>
            <a:r>
              <a:rPr kumimoji="1" lang="ja-JP" altLang="en-US" dirty="0" smtClean="0"/>
              <a:t>コンピューターの発展と普及、インターネットの一般化によりデジタル技術が真価を発揮。</a:t>
            </a:r>
            <a:r>
              <a:rPr kumimoji="1" lang="en-US" altLang="ja-JP" dirty="0" smtClean="0"/>
              <a:t>MP3</a:t>
            </a:r>
            <a:r>
              <a:rPr kumimoji="1" lang="ja-JP" altLang="en-US" dirty="0" smtClean="0"/>
              <a:t>が登場</a:t>
            </a:r>
            <a:endParaRPr kumimoji="1" lang="en-US" altLang="ja-JP" dirty="0" smtClean="0"/>
          </a:p>
          <a:p>
            <a:r>
              <a:rPr kumimoji="1" lang="en-US" altLang="ja-JP" dirty="0" smtClean="0"/>
              <a:t>	</a:t>
            </a:r>
            <a:r>
              <a:rPr kumimoji="1" lang="ja-JP" altLang="en-US" dirty="0" smtClean="0"/>
              <a:t>オーディオをファイルという単位で扱えるようにした。</a:t>
            </a:r>
            <a:endParaRPr kumimoji="1" lang="en-US" altLang="ja-JP" dirty="0" smtClean="0"/>
          </a:p>
          <a:p>
            <a:r>
              <a:rPr kumimoji="1" lang="en-US" altLang="ja-JP" dirty="0" smtClean="0"/>
              <a:t>2001</a:t>
            </a:r>
            <a:r>
              <a:rPr kumimoji="1" lang="ja-JP" altLang="en-US" dirty="0" smtClean="0"/>
              <a:t>年</a:t>
            </a:r>
            <a:endParaRPr kumimoji="1" lang="en-US" altLang="ja-JP" dirty="0" smtClean="0"/>
          </a:p>
          <a:p>
            <a:r>
              <a:rPr kumimoji="1" lang="en-US" altLang="ja-JP" dirty="0" smtClean="0"/>
              <a:t>	</a:t>
            </a:r>
            <a:r>
              <a:rPr kumimoji="1" lang="ja-JP" altLang="en-US" dirty="0" smtClean="0"/>
              <a:t>アップルの</a:t>
            </a:r>
            <a:r>
              <a:rPr kumimoji="1" lang="en-US" altLang="ja-JP" dirty="0" smtClean="0"/>
              <a:t>iPod</a:t>
            </a:r>
            <a:r>
              <a:rPr kumimoji="1" lang="ja-JP" altLang="en-US" dirty="0" smtClean="0"/>
              <a:t>が登場。桁違いの容量と触るだけで楽しくなる体験を提供</a:t>
            </a:r>
            <a:endParaRPr kumimoji="1" lang="en-US" altLang="ja-JP" dirty="0" smtClean="0"/>
          </a:p>
          <a:p>
            <a:r>
              <a:rPr kumimoji="1" lang="en-US" altLang="ja-JP" dirty="0" smtClean="0"/>
              <a:t>	iTunes</a:t>
            </a:r>
            <a:r>
              <a:rPr kumimoji="1" lang="ja-JP" altLang="en-US" dirty="0" smtClean="0"/>
              <a:t>によってソフトウェアを通じた新たな体験を提供</a:t>
            </a:r>
            <a:endParaRPr kumimoji="1" lang="en-US" altLang="ja-JP" dirty="0" smtClean="0"/>
          </a:p>
          <a:p>
            <a:r>
              <a:rPr kumimoji="1" lang="en-US" altLang="ja-JP" dirty="0" smtClean="0"/>
              <a:t>2018</a:t>
            </a:r>
            <a:r>
              <a:rPr kumimoji="1" lang="ja-JP" altLang="en-US" dirty="0" smtClean="0"/>
              <a:t>年</a:t>
            </a:r>
            <a:endParaRPr kumimoji="1" lang="en-US" altLang="ja-JP" dirty="0" smtClean="0"/>
          </a:p>
          <a:p>
            <a:r>
              <a:rPr kumimoji="1" lang="en-US" altLang="ja-JP" dirty="0" smtClean="0"/>
              <a:t>	</a:t>
            </a:r>
            <a:r>
              <a:rPr kumimoji="1" lang="ja-JP" altLang="en-US" dirty="0" smtClean="0"/>
              <a:t>音楽は月額課金</a:t>
            </a:r>
            <a:r>
              <a:rPr kumimoji="1" lang="en-US" altLang="ja-JP" dirty="0" smtClean="0"/>
              <a:t>(</a:t>
            </a:r>
            <a:r>
              <a:rPr kumimoji="1" lang="ja-JP" altLang="en-US" dirty="0" smtClean="0"/>
              <a:t>サブスク</a:t>
            </a:r>
            <a:r>
              <a:rPr kumimoji="1" lang="en-US" altLang="ja-JP" dirty="0" smtClean="0"/>
              <a:t>)</a:t>
            </a:r>
            <a:r>
              <a:rPr kumimoji="1" lang="ja-JP" altLang="en-US" dirty="0" smtClean="0"/>
              <a:t>で「聴き放題」を楽しむ時代に</a:t>
            </a:r>
            <a:endParaRPr kumimoji="1" lang="en-US" altLang="ja-JP" dirty="0" smtClean="0"/>
          </a:p>
          <a:p>
            <a:r>
              <a:rPr kumimoji="1" lang="en-US" altLang="ja-JP" dirty="0" smtClean="0"/>
              <a:t>	</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06CAFAE-610A-4CF4-AC8C-AB5FD0D7C095}" type="slidenum">
              <a:rPr kumimoji="1" lang="ja-JP" altLang="en-US" smtClean="0"/>
              <a:t>2</a:t>
            </a:fld>
            <a:endParaRPr kumimoji="1" lang="ja-JP" altLang="en-US"/>
          </a:p>
        </p:txBody>
      </p:sp>
    </p:spTree>
    <p:extLst>
      <p:ext uri="{BB962C8B-B14F-4D97-AF65-F5344CB8AC3E}">
        <p14:creationId xmlns:p14="http://schemas.microsoft.com/office/powerpoint/2010/main" val="3869188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日本・・設計パターンに従って複製可能な工業製品</a:t>
            </a:r>
            <a:endParaRPr kumimoji="1" lang="en-US" altLang="ja-JP" dirty="0" smtClean="0"/>
          </a:p>
          <a:p>
            <a:r>
              <a:rPr kumimoji="1" lang="ja-JP" altLang="en-US" dirty="0" smtClean="0"/>
              <a:t>米国・・ビジネスであり商売の重要な武器</a:t>
            </a:r>
            <a:endParaRPr kumimoji="1" lang="en-US" altLang="ja-JP" dirty="0" smtClean="0"/>
          </a:p>
          <a:p>
            <a:r>
              <a:rPr kumimoji="1" lang="ja-JP" altLang="en-US" dirty="0" smtClean="0"/>
              <a:t>欧州・・ソフトウェアの標準化に代表される美を体現するもの</a:t>
            </a:r>
            <a:endParaRPr kumimoji="1" lang="en-US" altLang="ja-JP" dirty="0" smtClean="0"/>
          </a:p>
          <a:p>
            <a:endParaRPr kumimoji="1" lang="en-US" altLang="ja-JP" dirty="0" smtClean="0"/>
          </a:p>
          <a:p>
            <a:r>
              <a:rPr kumimoji="1" lang="ja-JP" altLang="en-US" dirty="0" smtClean="0"/>
              <a:t>日本企業のソフトウェア開発は製造業の成功体験に引っ張られている</a:t>
            </a:r>
            <a:endParaRPr kumimoji="1" lang="en-US" altLang="ja-JP" dirty="0" smtClean="0"/>
          </a:p>
          <a:p>
            <a:endParaRPr kumimoji="1" lang="en-US" altLang="ja-JP" dirty="0" smtClean="0"/>
          </a:p>
          <a:p>
            <a:endParaRPr kumimoji="1" lang="en-US" altLang="ja-JP" dirty="0" smtClean="0"/>
          </a:p>
          <a:p>
            <a:r>
              <a:rPr kumimoji="1" lang="ja-JP" altLang="en-US" dirty="0" smtClean="0"/>
              <a:t>日本の製造業が強かった時代は「何</a:t>
            </a:r>
            <a:r>
              <a:rPr kumimoji="1" lang="en-US" altLang="ja-JP" dirty="0" smtClean="0"/>
              <a:t>(</a:t>
            </a:r>
            <a:r>
              <a:rPr kumimoji="1" lang="ja-JP" altLang="en-US" dirty="0" smtClean="0"/>
              <a:t>設計パターン</a:t>
            </a:r>
            <a:r>
              <a:rPr kumimoji="1" lang="en-US" altLang="ja-JP" dirty="0" smtClean="0"/>
              <a:t>)</a:t>
            </a:r>
            <a:r>
              <a:rPr kumimoji="1" lang="ja-JP" altLang="en-US" dirty="0" smtClean="0"/>
              <a:t>」つくるかは他国を参考にして、製造工程で差別化を図っていた。</a:t>
            </a:r>
            <a:endParaRPr kumimoji="1" lang="en-US" altLang="ja-JP" dirty="0" smtClean="0"/>
          </a:p>
          <a:p>
            <a:endParaRPr kumimoji="1" lang="en-US" altLang="ja-JP" dirty="0" smtClean="0"/>
          </a:p>
          <a:p>
            <a:r>
              <a:rPr kumimoji="1" lang="ja-JP" altLang="en-US" dirty="0" smtClean="0"/>
              <a:t>日本企業がなぜイノベーティブなソフトウェアビジネスが生み出せないのか？</a:t>
            </a:r>
            <a:endParaRPr kumimoji="1" lang="en-US" altLang="ja-JP" dirty="0" smtClean="0"/>
          </a:p>
          <a:p>
            <a:r>
              <a:rPr kumimoji="1" lang="ja-JP" altLang="en-US" dirty="0" smtClean="0"/>
              <a:t>⇒現状のソフトウェア開発の多くは「世界の工場」としてのやり方を真似しただけであり、「調達」や「開発委託」における徹底したこだわりが踏襲できていない</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06CAFAE-610A-4CF4-AC8C-AB5FD0D7C095}" type="slidenum">
              <a:rPr kumimoji="1" lang="ja-JP" altLang="en-US" smtClean="0"/>
              <a:t>17</a:t>
            </a:fld>
            <a:endParaRPr kumimoji="1" lang="ja-JP" altLang="en-US"/>
          </a:p>
        </p:txBody>
      </p:sp>
    </p:spTree>
    <p:extLst>
      <p:ext uri="{BB962C8B-B14F-4D97-AF65-F5344CB8AC3E}">
        <p14:creationId xmlns:p14="http://schemas.microsoft.com/office/powerpoint/2010/main" val="2818083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「フィジカル</a:t>
            </a:r>
            <a:r>
              <a:rPr kumimoji="1" lang="en-US" altLang="ja-JP" dirty="0" smtClean="0"/>
              <a:t>×</a:t>
            </a:r>
            <a:r>
              <a:rPr kumimoji="1" lang="ja-JP" altLang="en-US" dirty="0" smtClean="0"/>
              <a:t>サイバー」領域の新規事業</a:t>
            </a:r>
            <a:endParaRPr kumimoji="1" lang="en-US" altLang="ja-JP" dirty="0" smtClean="0"/>
          </a:p>
          <a:p>
            <a:r>
              <a:rPr kumimoji="1" lang="ja-JP" altLang="en-US" dirty="0" smtClean="0"/>
              <a:t>日本企業が得意とするフィジカル</a:t>
            </a:r>
            <a:r>
              <a:rPr kumimoji="1" lang="en-US" altLang="ja-JP" dirty="0" smtClean="0"/>
              <a:t>(</a:t>
            </a:r>
            <a:r>
              <a:rPr kumimoji="1" lang="ja-JP" altLang="en-US" dirty="0" smtClean="0"/>
              <a:t>リアル</a:t>
            </a:r>
            <a:r>
              <a:rPr kumimoji="1" lang="en-US" altLang="ja-JP" dirty="0" smtClean="0"/>
              <a:t>)</a:t>
            </a:r>
            <a:r>
              <a:rPr kumimoji="1" lang="ja-JP" altLang="en-US" dirty="0" smtClean="0"/>
              <a:t>な領域と</a:t>
            </a:r>
            <a:endParaRPr kumimoji="1" lang="en-US" altLang="ja-JP" dirty="0" smtClean="0"/>
          </a:p>
          <a:p>
            <a:r>
              <a:rPr kumimoji="1" lang="ja-JP" altLang="en-US" dirty="0" smtClean="0"/>
              <a:t>ソフトウェアを融合させるようなサービス領域で新規事業を生み出す</a:t>
            </a:r>
            <a:endParaRPr kumimoji="1" lang="en-US" altLang="ja-JP" dirty="0" smtClean="0"/>
          </a:p>
          <a:p>
            <a:r>
              <a:rPr kumimoji="1" lang="en-US" altLang="ja-JP" dirty="0" smtClean="0"/>
              <a:t>	</a:t>
            </a:r>
            <a:r>
              <a:rPr kumimoji="1" lang="ja-JP" altLang="en-US" dirty="0" smtClean="0"/>
              <a:t>例</a:t>
            </a:r>
            <a:r>
              <a:rPr kumimoji="1" lang="en-US" altLang="ja-JP" dirty="0" smtClean="0"/>
              <a:t>.Amazon</a:t>
            </a:r>
            <a:r>
              <a:rPr kumimoji="1" lang="ja-JP" altLang="en-US" dirty="0" smtClean="0"/>
              <a:t> </a:t>
            </a:r>
            <a:r>
              <a:rPr kumimoji="1" lang="en-US" altLang="ja-JP" dirty="0" smtClean="0"/>
              <a:t>Go</a:t>
            </a:r>
            <a:r>
              <a:rPr kumimoji="1" lang="ja-JP" altLang="en-US" dirty="0" err="1" smtClean="0"/>
              <a:t>、</a:t>
            </a:r>
            <a:r>
              <a:rPr kumimoji="1" lang="ja-JP" altLang="en-US" dirty="0" smtClean="0"/>
              <a:t>アベジャ（</a:t>
            </a:r>
            <a:r>
              <a:rPr kumimoji="1" lang="en-US" altLang="ja-JP" dirty="0" smtClean="0"/>
              <a:t>ABEJA</a:t>
            </a:r>
            <a:r>
              <a:rPr kumimoji="1" lang="ja-JP" altLang="en-US" dirty="0" smtClean="0"/>
              <a:t>）</a:t>
            </a:r>
            <a:endParaRPr kumimoji="1" lang="en-US" altLang="ja-JP" dirty="0" smtClean="0"/>
          </a:p>
          <a:p>
            <a:r>
              <a:rPr kumimoji="1" lang="ja-JP" altLang="en-US" dirty="0" smtClean="0"/>
              <a:t>＜自動車＞</a:t>
            </a:r>
            <a:endParaRPr kumimoji="1" lang="en-US" altLang="ja-JP" dirty="0" smtClean="0"/>
          </a:p>
          <a:p>
            <a:r>
              <a:rPr kumimoji="1" lang="en-US" altLang="ja-JP" dirty="0" smtClean="0"/>
              <a:t>	</a:t>
            </a:r>
            <a:r>
              <a:rPr kumimoji="1" lang="ja-JP" altLang="en-US" dirty="0" smtClean="0"/>
              <a:t>車を販売した後は基本的に顧客との接点はなくなる</a:t>
            </a:r>
            <a:endParaRPr kumimoji="1" lang="en-US" altLang="ja-JP" dirty="0" smtClean="0"/>
          </a:p>
          <a:p>
            <a:r>
              <a:rPr kumimoji="1" lang="en-US" altLang="ja-JP" dirty="0" smtClean="0"/>
              <a:t>	</a:t>
            </a:r>
            <a:r>
              <a:rPr kumimoji="1" lang="ja-JP" altLang="en-US" dirty="0" smtClean="0"/>
              <a:t>本来は移動のための手段。移動全体の構想が必要。</a:t>
            </a:r>
            <a:endParaRPr kumimoji="1" lang="en-US" altLang="ja-JP" dirty="0" smtClean="0"/>
          </a:p>
          <a:p>
            <a:r>
              <a:rPr kumimoji="1" lang="en-US" altLang="ja-JP" dirty="0" smtClean="0"/>
              <a:t>	</a:t>
            </a:r>
            <a:r>
              <a:rPr kumimoji="1" lang="en-US" altLang="ja-JP" dirty="0" err="1" smtClean="0"/>
              <a:t>MaaS</a:t>
            </a:r>
            <a:r>
              <a:rPr kumimoji="1" lang="ja-JP" altLang="en-US" dirty="0" smtClean="0"/>
              <a:t>として移動を捉える必要がある。</a:t>
            </a:r>
            <a:endParaRPr kumimoji="1" lang="en-US" altLang="ja-JP" dirty="0" smtClean="0"/>
          </a:p>
          <a:p>
            <a:r>
              <a:rPr kumimoji="1" lang="en-US" altLang="ja-JP" dirty="0" smtClean="0"/>
              <a:t>	</a:t>
            </a:r>
            <a:r>
              <a:rPr kumimoji="1" lang="ja-JP" altLang="en-US" dirty="0" smtClean="0"/>
              <a:t>例</a:t>
            </a:r>
            <a:r>
              <a:rPr kumimoji="1" lang="en-US" altLang="ja-JP" dirty="0" smtClean="0"/>
              <a:t>.</a:t>
            </a:r>
            <a:r>
              <a:rPr kumimoji="1" lang="ja-JP" altLang="en-US" dirty="0" smtClean="0"/>
              <a:t>フィンランドの</a:t>
            </a:r>
            <a:r>
              <a:rPr kumimoji="1" lang="en-US" altLang="ja-JP" dirty="0" smtClean="0"/>
              <a:t>Whim</a:t>
            </a:r>
          </a:p>
          <a:p>
            <a:r>
              <a:rPr kumimoji="1" lang="ja-JP" altLang="en-US" dirty="0" smtClean="0"/>
              <a:t>＜プリント基板＞</a:t>
            </a:r>
            <a:endParaRPr kumimoji="1" lang="en-US" altLang="ja-JP" dirty="0" smtClean="0"/>
          </a:p>
          <a:p>
            <a:r>
              <a:rPr kumimoji="1" lang="en-US" altLang="ja-JP" dirty="0" smtClean="0"/>
              <a:t>	</a:t>
            </a:r>
            <a:r>
              <a:rPr kumimoji="1" lang="ja-JP" altLang="en-US" dirty="0" smtClean="0"/>
              <a:t>リーマンショック後に深圳での製造が増加</a:t>
            </a:r>
            <a:endParaRPr kumimoji="1" lang="en-US" altLang="ja-JP" dirty="0" smtClean="0"/>
          </a:p>
          <a:p>
            <a:r>
              <a:rPr kumimoji="1" lang="en-US" altLang="ja-JP" dirty="0" smtClean="0"/>
              <a:t>	</a:t>
            </a:r>
            <a:r>
              <a:rPr kumimoji="1" lang="ja-JP" altLang="en-US" dirty="0" smtClean="0"/>
              <a:t>人件費の安さから来る価格競争力だけでなく、</a:t>
            </a:r>
            <a:endParaRPr kumimoji="1" lang="en-US" altLang="ja-JP" dirty="0" smtClean="0"/>
          </a:p>
          <a:p>
            <a:r>
              <a:rPr kumimoji="1" lang="en-US" altLang="ja-JP" dirty="0" smtClean="0"/>
              <a:t>	</a:t>
            </a:r>
            <a:r>
              <a:rPr kumimoji="1" lang="ja-JP" altLang="en-US" dirty="0" smtClean="0"/>
              <a:t>受注から出荷までの一連のプロセスをインターネット事業のノウハウを生かし、</a:t>
            </a:r>
            <a:endParaRPr kumimoji="1" lang="en-US" altLang="ja-JP" dirty="0" smtClean="0"/>
          </a:p>
          <a:p>
            <a:r>
              <a:rPr kumimoji="1" lang="en-US" altLang="ja-JP" dirty="0" smtClean="0"/>
              <a:t>	</a:t>
            </a:r>
            <a:r>
              <a:rPr kumimoji="1" lang="ja-JP" altLang="en-US" dirty="0" smtClean="0"/>
              <a:t>製造のニーズにタイムリーに応えられるようになった。</a:t>
            </a:r>
            <a:endParaRPr kumimoji="1" lang="en-US" altLang="ja-JP" dirty="0" smtClean="0"/>
          </a:p>
          <a:p>
            <a:r>
              <a:rPr kumimoji="1" lang="en-US" altLang="ja-JP" dirty="0" smtClean="0"/>
              <a:t>	</a:t>
            </a:r>
            <a:r>
              <a:rPr kumimoji="1" lang="ja-JP" altLang="en-US" dirty="0" smtClean="0"/>
              <a:t>コネクテッド、工場を多くの顧客でシェアしているなどアズアサービスの特徴がある</a:t>
            </a:r>
            <a:endParaRPr kumimoji="1" lang="en-US" altLang="ja-JP" dirty="0" smtClean="0"/>
          </a:p>
          <a:p>
            <a:r>
              <a:rPr kumimoji="1" lang="ja-JP" altLang="en-US" dirty="0" smtClean="0"/>
              <a:t>成功させるためにやること</a:t>
            </a:r>
            <a:endParaRPr kumimoji="1" lang="en-US" altLang="ja-JP" dirty="0" smtClean="0"/>
          </a:p>
          <a:p>
            <a:r>
              <a:rPr kumimoji="1" lang="ja-JP" altLang="en-US" dirty="0" smtClean="0"/>
              <a:t>課題を明確にし、需要を明確にし、ソリューションを考える</a:t>
            </a:r>
            <a:endParaRPr kumimoji="1" lang="en-US" altLang="ja-JP" dirty="0" smtClean="0"/>
          </a:p>
          <a:p>
            <a:r>
              <a:rPr kumimoji="1" lang="ja-JP" altLang="en-US" dirty="0" smtClean="0"/>
              <a:t>ユーザーの使い勝手</a:t>
            </a:r>
            <a:r>
              <a:rPr kumimoji="1" lang="en-US" altLang="ja-JP" dirty="0" smtClean="0"/>
              <a:t>(</a:t>
            </a:r>
            <a:r>
              <a:rPr kumimoji="1" lang="ja-JP" altLang="en-US" dirty="0" smtClean="0"/>
              <a:t>ユーザー体験の最大化</a:t>
            </a:r>
            <a:r>
              <a:rPr kumimoji="1" lang="en-US" altLang="ja-JP" dirty="0" smtClean="0"/>
              <a:t>)</a:t>
            </a:r>
            <a:r>
              <a:rPr kumimoji="1" lang="ja-JP" altLang="en-US" dirty="0" smtClean="0"/>
              <a:t>を考える</a:t>
            </a:r>
            <a:endParaRPr kumimoji="1" lang="en-US" altLang="ja-JP" dirty="0" smtClean="0"/>
          </a:p>
          <a:p>
            <a:r>
              <a:rPr kumimoji="1" lang="ja-JP" altLang="en-US" dirty="0" smtClean="0"/>
              <a:t>サイバーとフィジカルのバランス。それぞれの得意分野、技術進化を把握し柔軟に適切な組み合わせを考える</a:t>
            </a:r>
            <a:endParaRPr kumimoji="1" lang="en-US" altLang="ja-JP" dirty="0" smtClean="0"/>
          </a:p>
          <a:p>
            <a:r>
              <a:rPr kumimoji="1" lang="ja-JP" altLang="en-US" dirty="0" smtClean="0"/>
              <a:t>フィジカルの進化をサイバーに合わせる。技術進化のスピードという点でソフトウェアの方が早いためハードウェアの進化のスピードも鈍化させない。</a:t>
            </a:r>
            <a:r>
              <a:rPr kumimoji="1" lang="en-US" altLang="ja-JP" dirty="0" smtClean="0"/>
              <a:t>(OTA</a:t>
            </a:r>
            <a:r>
              <a:rPr kumimoji="1" lang="ja-JP" altLang="en-US" dirty="0" smtClean="0"/>
              <a:t>やパーツ交換の容易性</a:t>
            </a:r>
            <a:r>
              <a:rPr kumimoji="1" lang="en-US" altLang="ja-JP" dirty="0" smtClean="0"/>
              <a:t>)</a:t>
            </a:r>
          </a:p>
          <a:p>
            <a:endParaRPr kumimoji="1" lang="ja-JP" altLang="en-US"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06CAFAE-610A-4CF4-AC8C-AB5FD0D7C095}" type="slidenum">
              <a:rPr kumimoji="1" lang="ja-JP" altLang="en-US" smtClean="0"/>
              <a:t>23</a:t>
            </a:fld>
            <a:endParaRPr kumimoji="1" lang="ja-JP" altLang="en-US"/>
          </a:p>
        </p:txBody>
      </p:sp>
    </p:spTree>
    <p:extLst>
      <p:ext uri="{BB962C8B-B14F-4D97-AF65-F5344CB8AC3E}">
        <p14:creationId xmlns:p14="http://schemas.microsoft.com/office/powerpoint/2010/main" val="1140073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プラットフォームビジネス</a:t>
            </a:r>
            <a:endParaRPr kumimoji="1" lang="en-US" altLang="ja-JP" dirty="0" smtClean="0"/>
          </a:p>
          <a:p>
            <a:r>
              <a:rPr kumimoji="1" lang="ja-JP" altLang="en-US" dirty="0" smtClean="0"/>
              <a:t>不特定多数を対象に製品やサービスを提供する場所を構築すること</a:t>
            </a:r>
            <a:endParaRPr kumimoji="1" lang="en-US" altLang="ja-JP" dirty="0" smtClean="0"/>
          </a:p>
          <a:p>
            <a:r>
              <a:rPr kumimoji="1" lang="ja-JP" altLang="en-US" dirty="0" smtClean="0"/>
              <a:t>プラットフォーム上にある複数のサービスを目的に応じて利用</a:t>
            </a:r>
            <a:endParaRPr kumimoji="1" lang="en-US" altLang="ja-JP" dirty="0" smtClean="0"/>
          </a:p>
          <a:p>
            <a:r>
              <a:rPr kumimoji="1" lang="ja-JP" altLang="en-US" dirty="0" smtClean="0"/>
              <a:t>自社以外のプレイヤーが参加できるオープンプラットフォームとして運営されているケースも多い</a:t>
            </a:r>
            <a:endParaRPr kumimoji="1" lang="en-US" altLang="ja-JP" dirty="0" smtClean="0"/>
          </a:p>
          <a:p>
            <a:r>
              <a:rPr kumimoji="1" lang="ja-JP" altLang="en-US" dirty="0" smtClean="0"/>
              <a:t>参加するプレイヤーが多いほど、サービスが拡充され、利用料も増えていく仕組み</a:t>
            </a:r>
            <a:endParaRPr kumimoji="1" lang="en-US" altLang="ja-JP" dirty="0" smtClean="0"/>
          </a:p>
          <a:p>
            <a:endParaRPr kumimoji="1" lang="en-US" altLang="ja-JP" dirty="0" smtClean="0"/>
          </a:p>
          <a:p>
            <a:r>
              <a:rPr kumimoji="1" lang="ja-JP" altLang="en-US" dirty="0" smtClean="0"/>
              <a:t>楽天市場の例</a:t>
            </a:r>
            <a:endParaRPr kumimoji="1" lang="en-US" altLang="ja-JP" dirty="0" smtClean="0"/>
          </a:p>
          <a:p>
            <a:r>
              <a:rPr kumimoji="1" lang="ja-JP" altLang="en-US" dirty="0" smtClean="0"/>
              <a:t>製品の出品者が増えるほど出品数が増えて場の魅力が増す</a:t>
            </a:r>
            <a:endParaRPr kumimoji="1" lang="en-US" altLang="ja-JP" dirty="0" smtClean="0"/>
          </a:p>
          <a:p>
            <a:r>
              <a:rPr kumimoji="1" lang="ja-JP" altLang="en-US" dirty="0" smtClean="0"/>
              <a:t>⇒購買者が増えて取扱高が増える</a:t>
            </a:r>
            <a:endParaRPr kumimoji="1" lang="en-US" altLang="ja-JP" dirty="0" smtClean="0"/>
          </a:p>
          <a:p>
            <a:r>
              <a:rPr kumimoji="1" lang="ja-JP" altLang="en-US" dirty="0" smtClean="0"/>
              <a:t>⇒取扱高が増えると出品者からみてマーケットプレイスの魅力が増す</a:t>
            </a:r>
            <a:endParaRPr kumimoji="1" lang="en-US" altLang="ja-JP" dirty="0" smtClean="0"/>
          </a:p>
          <a:p>
            <a:r>
              <a:rPr kumimoji="1" lang="ja-JP" altLang="en-US" dirty="0" smtClean="0"/>
              <a:t>ネットワーク外部性</a:t>
            </a:r>
            <a:r>
              <a:rPr kumimoji="1" lang="en-US" altLang="ja-JP" dirty="0" smtClean="0"/>
              <a:t>(</a:t>
            </a:r>
            <a:r>
              <a:rPr kumimoji="1" lang="ja-JP" altLang="en-US" dirty="0" smtClean="0"/>
              <a:t>ネットワーク効果</a:t>
            </a:r>
            <a:r>
              <a:rPr kumimoji="1" lang="en-US" altLang="ja-JP" dirty="0" smtClean="0"/>
              <a:t>)</a:t>
            </a:r>
            <a:r>
              <a:rPr kumimoji="1" lang="ja-JP" altLang="en-US" dirty="0" smtClean="0"/>
              <a:t>によってプラットフォームの優劣が決まる</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06CAFAE-610A-4CF4-AC8C-AB5FD0D7C095}" type="slidenum">
              <a:rPr kumimoji="1" lang="ja-JP" altLang="en-US" smtClean="0"/>
              <a:t>24</a:t>
            </a:fld>
            <a:endParaRPr kumimoji="1" lang="ja-JP" altLang="en-US"/>
          </a:p>
        </p:txBody>
      </p:sp>
    </p:spTree>
    <p:extLst>
      <p:ext uri="{BB962C8B-B14F-4D97-AF65-F5344CB8AC3E}">
        <p14:creationId xmlns:p14="http://schemas.microsoft.com/office/powerpoint/2010/main" val="2116123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プラットフォーマーとして成功するためには多様なニーズに応える場所を提供することだが、</a:t>
            </a:r>
            <a:endParaRPr kumimoji="1" lang="en-US" altLang="ja-JP" dirty="0" smtClean="0"/>
          </a:p>
          <a:p>
            <a:r>
              <a:rPr kumimoji="1" lang="ja-JP" altLang="en-US" dirty="0" smtClean="0"/>
              <a:t>初めから誰もが利用できる汎用的なプラットフォームを目指すと失敗する</a:t>
            </a:r>
            <a:endParaRPr kumimoji="1" lang="en-US" altLang="ja-JP" dirty="0" smtClean="0"/>
          </a:p>
          <a:p>
            <a:r>
              <a:rPr kumimoji="1" lang="ja-JP" altLang="en-US" dirty="0" smtClean="0"/>
              <a:t>提供するサービスや参加するプレイヤーが少ない時期に、あらゆるユーザーニーズに応えようとしても、期待を裏切ってしまうから</a:t>
            </a:r>
            <a:endParaRPr kumimoji="1" lang="en-US" altLang="ja-JP" dirty="0" smtClean="0"/>
          </a:p>
          <a:p>
            <a:r>
              <a:rPr kumimoji="1" lang="ja-JP" altLang="en-US" dirty="0" smtClean="0"/>
              <a:t>⇒最初の一歩はバーティカル</a:t>
            </a:r>
            <a:r>
              <a:rPr kumimoji="1" lang="en-US" altLang="ja-JP" dirty="0" smtClean="0"/>
              <a:t>(</a:t>
            </a:r>
            <a:r>
              <a:rPr kumimoji="1" lang="ja-JP" altLang="en-US" dirty="0" smtClean="0"/>
              <a:t>垂直</a:t>
            </a:r>
            <a:r>
              <a:rPr kumimoji="1" lang="en-US" altLang="ja-JP" dirty="0" smtClean="0"/>
              <a:t>)</a:t>
            </a:r>
            <a:r>
              <a:rPr kumimoji="1" lang="ja-JP" altLang="en-US" dirty="0" smtClean="0"/>
              <a:t>なサービス作りから始める。</a:t>
            </a:r>
          </a:p>
          <a:p>
            <a:endParaRPr kumimoji="1" lang="en-US" altLang="ja-JP" dirty="0" smtClean="0"/>
          </a:p>
          <a:p>
            <a:r>
              <a:rPr kumimoji="1" lang="ja-JP" altLang="en-US" dirty="0" smtClean="0"/>
              <a:t>自社プロダクトの１機能を</a:t>
            </a:r>
            <a:r>
              <a:rPr kumimoji="1" lang="en-US" altLang="ja-JP" dirty="0" smtClean="0"/>
              <a:t>API</a:t>
            </a:r>
            <a:r>
              <a:rPr kumimoji="1" lang="ja-JP" altLang="en-US" dirty="0" smtClean="0"/>
              <a:t>として提供し、多くの企業に使ってもらう「</a:t>
            </a:r>
            <a:r>
              <a:rPr kumimoji="1" lang="en-US" altLang="ja-JP" dirty="0" smtClean="0"/>
              <a:t>API</a:t>
            </a:r>
            <a:r>
              <a:rPr kumimoji="1" lang="ja-JP" altLang="en-US" dirty="0" smtClean="0"/>
              <a:t>エコノミー」を形成しようとする企業が増えている</a:t>
            </a:r>
            <a:endParaRPr kumimoji="1" lang="en-US" altLang="ja-JP" dirty="0" smtClean="0"/>
          </a:p>
          <a:p>
            <a:r>
              <a:rPr kumimoji="1" lang="ja-JP" altLang="en-US" dirty="0" smtClean="0"/>
              <a:t>最初は汎用化を考えずに、特定用途の機能を少数のパートナー企業と作っていくほうが現実的。</a:t>
            </a:r>
            <a:endParaRPr kumimoji="1" lang="en-US" altLang="ja-JP" dirty="0" smtClean="0"/>
          </a:p>
          <a:p>
            <a:r>
              <a:rPr kumimoji="1" lang="ja-JP" altLang="en-US" dirty="0" smtClean="0"/>
              <a:t>本当に優れた機能になったら、次のステップとして多くの企業が汎用的に利用できそうな部分を</a:t>
            </a:r>
            <a:r>
              <a:rPr kumimoji="1" lang="en-US" altLang="ja-JP" dirty="0" smtClean="0"/>
              <a:t>API</a:t>
            </a:r>
            <a:r>
              <a:rPr kumimoji="1" lang="ja-JP" altLang="en-US" dirty="0" smtClean="0"/>
              <a:t>として提供していく。</a:t>
            </a:r>
          </a:p>
          <a:p>
            <a:endParaRPr kumimoji="1" lang="ja-JP" altLang="en-US" dirty="0"/>
          </a:p>
        </p:txBody>
      </p:sp>
      <p:sp>
        <p:nvSpPr>
          <p:cNvPr id="4" name="スライド番号プレースホルダー 3"/>
          <p:cNvSpPr>
            <a:spLocks noGrp="1"/>
          </p:cNvSpPr>
          <p:nvPr>
            <p:ph type="sldNum" sz="quarter" idx="10"/>
          </p:nvPr>
        </p:nvSpPr>
        <p:spPr/>
        <p:txBody>
          <a:bodyPr/>
          <a:lstStyle/>
          <a:p>
            <a:fld id="{106CAFAE-610A-4CF4-AC8C-AB5FD0D7C095}" type="slidenum">
              <a:rPr kumimoji="1" lang="ja-JP" altLang="en-US" smtClean="0"/>
              <a:t>25</a:t>
            </a:fld>
            <a:endParaRPr kumimoji="1" lang="ja-JP" altLang="en-US"/>
          </a:p>
        </p:txBody>
      </p:sp>
    </p:spTree>
    <p:extLst>
      <p:ext uri="{BB962C8B-B14F-4D97-AF65-F5344CB8AC3E}">
        <p14:creationId xmlns:p14="http://schemas.microsoft.com/office/powerpoint/2010/main" val="1099875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インテル：</a:t>
            </a:r>
            <a:r>
              <a:rPr kumimoji="1" lang="en-US" altLang="ja-JP" dirty="0" smtClean="0"/>
              <a:t>CPU</a:t>
            </a:r>
            <a:r>
              <a:rPr kumimoji="1" lang="ja-JP" altLang="en-US" dirty="0" smtClean="0"/>
              <a:t>メーカー⇒コンピューターの開発・製造のプラットフォーマー</a:t>
            </a:r>
            <a:endParaRPr kumimoji="1" lang="en-US" altLang="ja-JP" dirty="0" smtClean="0"/>
          </a:p>
          <a:p>
            <a:r>
              <a:rPr kumimoji="1" lang="ja-JP" altLang="en-US" dirty="0" smtClean="0"/>
              <a:t>エヌビディア：</a:t>
            </a:r>
            <a:r>
              <a:rPr kumimoji="1" lang="en-US" altLang="ja-JP" dirty="0" smtClean="0"/>
              <a:t>GPU</a:t>
            </a:r>
            <a:r>
              <a:rPr kumimoji="1" lang="ja-JP" altLang="en-US" dirty="0" smtClean="0"/>
              <a:t>メーカー⇒機械学習やディープラーニング用ソリューションのプラットフォーマー</a:t>
            </a:r>
            <a:endParaRPr kumimoji="1" lang="en-US" altLang="ja-JP" dirty="0" smtClean="0"/>
          </a:p>
          <a:p>
            <a:r>
              <a:rPr kumimoji="1" lang="en-US" altLang="ja-JP" dirty="0" smtClean="0"/>
              <a:t>		</a:t>
            </a:r>
            <a:r>
              <a:rPr kumimoji="1" lang="ja-JP" altLang="en-US" dirty="0" smtClean="0"/>
              <a:t>①他社では代替不能なレベルまで自社製品を磨き上げる</a:t>
            </a:r>
            <a:endParaRPr kumimoji="1" lang="en-US" altLang="ja-JP" dirty="0" smtClean="0"/>
          </a:p>
          <a:p>
            <a:r>
              <a:rPr kumimoji="1" lang="en-US" altLang="ja-JP" dirty="0" smtClean="0"/>
              <a:t>		</a:t>
            </a:r>
            <a:r>
              <a:rPr kumimoji="1" lang="ja-JP" altLang="en-US" dirty="0" smtClean="0"/>
              <a:t>②外部のパートナー企業と連携し、共通部分を見つけ出してサービス範囲を横に広げていく</a:t>
            </a:r>
            <a:endParaRPr kumimoji="1" lang="en-US" altLang="ja-JP" dirty="0" smtClean="0"/>
          </a:p>
          <a:p>
            <a:r>
              <a:rPr kumimoji="1" lang="ja-JP" altLang="en-US" dirty="0" smtClean="0"/>
              <a:t>⇒部品メーカーが参考にしやすい。ニッチでも特定領域での武器を</a:t>
            </a:r>
            <a:r>
              <a:rPr kumimoji="1" lang="en-US" altLang="ja-JP" dirty="0" smtClean="0"/>
              <a:t>IT</a:t>
            </a:r>
            <a:r>
              <a:rPr kumimoji="1" lang="ja-JP" altLang="en-US" dirty="0" smtClean="0"/>
              <a:t>を使ってバーティカルにサービス化を進めていき独占的なプラットフォームを構築できるかもしれない。</a:t>
            </a:r>
            <a:endParaRPr kumimoji="1" lang="en-US" altLang="ja-JP" dirty="0" smtClean="0"/>
          </a:p>
          <a:p>
            <a:endParaRPr kumimoji="1" lang="en-US" altLang="ja-JP" dirty="0" smtClean="0"/>
          </a:p>
          <a:p>
            <a:r>
              <a:rPr kumimoji="1" lang="ja-JP" altLang="en-US" dirty="0" smtClean="0"/>
              <a:t>プラットフォームもただの部品。</a:t>
            </a:r>
            <a:endParaRPr kumimoji="1" lang="en-US" altLang="ja-JP" dirty="0" smtClean="0"/>
          </a:p>
          <a:p>
            <a:r>
              <a:rPr kumimoji="1" lang="ja-JP" altLang="en-US" dirty="0" smtClean="0"/>
              <a:t>特定のユーザーにだけ部品を提供するのか、同様のニーズがあるユーザー群にまで部品の提供範囲を広げるのか、部品の活用や拡販が自社以外でも行われるようにし、汎用用途でも使えるようにするのかの違い</a:t>
            </a:r>
            <a:endParaRPr kumimoji="1" lang="en-US" altLang="ja-JP" dirty="0" smtClean="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パートナー企業を含めたエコシステム（生態系）を拡大していくフェーズが必ず来る。その作り方を学んでおく必要がある。</a:t>
            </a:r>
          </a:p>
          <a:p>
            <a:endParaRPr kumimoji="1" lang="ja-JP" altLang="en-US" dirty="0" smtClean="0"/>
          </a:p>
          <a:p>
            <a:r>
              <a:rPr kumimoji="1" lang="en-US" altLang="ja-JP" dirty="0" smtClean="0"/>
              <a:t>	</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06CAFAE-610A-4CF4-AC8C-AB5FD0D7C095}" type="slidenum">
              <a:rPr kumimoji="1" lang="ja-JP" altLang="en-US" smtClean="0"/>
              <a:t>26</a:t>
            </a:fld>
            <a:endParaRPr kumimoji="1" lang="ja-JP" altLang="en-US"/>
          </a:p>
        </p:txBody>
      </p:sp>
    </p:spTree>
    <p:extLst>
      <p:ext uri="{BB962C8B-B14F-4D97-AF65-F5344CB8AC3E}">
        <p14:creationId xmlns:p14="http://schemas.microsoft.com/office/powerpoint/2010/main" val="608526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＜汎用プラットフォームとして成功した企業＞</a:t>
            </a:r>
            <a:endParaRPr kumimoji="1" lang="en-US" altLang="ja-JP" dirty="0" smtClean="0"/>
          </a:p>
          <a:p>
            <a:r>
              <a:rPr kumimoji="1" lang="ja-JP" altLang="en-US" dirty="0" smtClean="0"/>
              <a:t>・当初はニッチだった特定領域にも進出してくる。</a:t>
            </a:r>
            <a:endParaRPr kumimoji="1" lang="en-US" altLang="ja-JP" dirty="0" smtClean="0"/>
          </a:p>
          <a:p>
            <a:r>
              <a:rPr kumimoji="1" lang="ja-JP" altLang="en-US" dirty="0" smtClean="0"/>
              <a:t>・自社が作り上げた汎用プラットフォームの中に</a:t>
            </a:r>
            <a:endParaRPr kumimoji="1" lang="en-US" altLang="ja-JP" dirty="0" smtClean="0"/>
          </a:p>
          <a:p>
            <a:r>
              <a:rPr kumimoji="1" lang="ja-JP" altLang="en-US" dirty="0" smtClean="0"/>
              <a:t>　特定領域のプラットフォームが入り込むのを嫌う</a:t>
            </a:r>
            <a:endParaRPr kumimoji="1" lang="en-US" altLang="ja-JP" dirty="0" smtClean="0"/>
          </a:p>
          <a:p>
            <a:endParaRPr kumimoji="1" lang="en-US" altLang="ja-JP" dirty="0" smtClean="0"/>
          </a:p>
          <a:p>
            <a:r>
              <a:rPr kumimoji="1" lang="en-US" altLang="ja-JP" dirty="0" smtClean="0"/>
              <a:t>AWS(Amazon</a:t>
            </a:r>
            <a:r>
              <a:rPr kumimoji="1" lang="ja-JP" altLang="en-US" dirty="0" smtClean="0"/>
              <a:t> </a:t>
            </a:r>
            <a:r>
              <a:rPr kumimoji="1" lang="en-US" altLang="ja-JP" dirty="0" smtClean="0"/>
              <a:t>Web</a:t>
            </a:r>
            <a:r>
              <a:rPr kumimoji="1" lang="ja-JP" altLang="en-US" dirty="0" smtClean="0"/>
              <a:t> </a:t>
            </a:r>
            <a:r>
              <a:rPr kumimoji="1" lang="en-US" altLang="ja-JP" dirty="0" smtClean="0"/>
              <a:t>Services)</a:t>
            </a:r>
            <a:r>
              <a:rPr kumimoji="1" lang="ja-JP" altLang="en-US" dirty="0" smtClean="0"/>
              <a:t>や</a:t>
            </a:r>
            <a:r>
              <a:rPr kumimoji="1" lang="en-US" altLang="ja-JP" dirty="0" smtClean="0"/>
              <a:t>GCP(Google</a:t>
            </a:r>
            <a:r>
              <a:rPr kumimoji="1" lang="ja-JP" altLang="en-US" dirty="0" smtClean="0"/>
              <a:t> </a:t>
            </a:r>
            <a:r>
              <a:rPr kumimoji="1" lang="en-US" altLang="ja-JP" dirty="0" smtClean="0"/>
              <a:t>Cloud</a:t>
            </a:r>
            <a:r>
              <a:rPr kumimoji="1" lang="ja-JP" altLang="en-US" dirty="0" smtClean="0"/>
              <a:t> </a:t>
            </a:r>
            <a:r>
              <a:rPr kumimoji="1" lang="en-US" altLang="ja-JP" dirty="0" smtClean="0"/>
              <a:t>Platform)</a:t>
            </a:r>
            <a:r>
              <a:rPr kumimoji="1" lang="ja-JP" altLang="en-US" dirty="0" smtClean="0"/>
              <a:t>のパブリッククラウド</a:t>
            </a:r>
            <a:endParaRPr kumimoji="1" lang="en-US" altLang="ja-JP" dirty="0" smtClean="0"/>
          </a:p>
          <a:p>
            <a:r>
              <a:rPr kumimoji="1" lang="en-US" altLang="ja-JP" dirty="0" smtClean="0"/>
              <a:t>	</a:t>
            </a:r>
            <a:r>
              <a:rPr kumimoji="1" lang="ja-JP" altLang="en-US" dirty="0" smtClean="0"/>
              <a:t>機能の一つとしてエヌビディア製の</a:t>
            </a:r>
            <a:r>
              <a:rPr kumimoji="1" lang="en-US" altLang="ja-JP" dirty="0" smtClean="0"/>
              <a:t>GPU</a:t>
            </a:r>
            <a:r>
              <a:rPr kumimoji="1" lang="ja-JP" altLang="en-US" dirty="0" smtClean="0"/>
              <a:t>を利用できるようにしている</a:t>
            </a:r>
            <a:endParaRPr kumimoji="1" lang="en-US" altLang="ja-JP" dirty="0" smtClean="0"/>
          </a:p>
          <a:p>
            <a:r>
              <a:rPr kumimoji="1" lang="en-US" altLang="ja-JP" dirty="0" smtClean="0"/>
              <a:t>	</a:t>
            </a:r>
            <a:r>
              <a:rPr kumimoji="1" lang="ja-JP" altLang="en-US" dirty="0" smtClean="0"/>
              <a:t>⇒機械学習関連の機能をエヌビディアに依存しているおりベストな状況ではない</a:t>
            </a:r>
            <a:endParaRPr kumimoji="1" lang="en-US" altLang="ja-JP" dirty="0" smtClean="0"/>
          </a:p>
          <a:p>
            <a:r>
              <a:rPr kumimoji="1" lang="en-US" altLang="ja-JP" dirty="0" smtClean="0"/>
              <a:t>	</a:t>
            </a:r>
            <a:r>
              <a:rPr kumimoji="1" lang="ja-JP" altLang="en-US" dirty="0" smtClean="0"/>
              <a:t>⇒</a:t>
            </a:r>
            <a:r>
              <a:rPr kumimoji="1" lang="en-US" altLang="ja-JP" dirty="0" smtClean="0"/>
              <a:t>Google</a:t>
            </a:r>
            <a:r>
              <a:rPr kumimoji="1" lang="ja-JP" altLang="en-US" dirty="0" smtClean="0"/>
              <a:t>は</a:t>
            </a:r>
            <a:r>
              <a:rPr kumimoji="1" lang="en-US" altLang="ja-JP" dirty="0" smtClean="0"/>
              <a:t>TPU(Tensor</a:t>
            </a:r>
            <a:r>
              <a:rPr kumimoji="1" lang="ja-JP" altLang="en-US" dirty="0" smtClean="0"/>
              <a:t> </a:t>
            </a:r>
            <a:r>
              <a:rPr kumimoji="1" lang="en-US" altLang="ja-JP" dirty="0" err="1" smtClean="0"/>
              <a:t>Proccessing</a:t>
            </a:r>
            <a:r>
              <a:rPr kumimoji="1" lang="ja-JP" altLang="en-US" dirty="0" smtClean="0"/>
              <a:t> </a:t>
            </a:r>
            <a:r>
              <a:rPr kumimoji="1" lang="en-US" altLang="ja-JP" dirty="0" smtClean="0"/>
              <a:t>Unit)</a:t>
            </a:r>
            <a:r>
              <a:rPr kumimoji="1" lang="ja-JP" altLang="en-US" dirty="0" smtClean="0"/>
              <a:t>という独自の機械学習用プロセッサを開発し</a:t>
            </a:r>
            <a:endParaRPr kumimoji="1" lang="en-US" altLang="ja-JP" dirty="0" smtClean="0"/>
          </a:p>
          <a:p>
            <a:r>
              <a:rPr kumimoji="1" lang="en-US" altLang="ja-JP" dirty="0" smtClean="0"/>
              <a:t>	</a:t>
            </a:r>
            <a:r>
              <a:rPr kumimoji="1" lang="ja-JP" altLang="en-US" dirty="0" smtClean="0"/>
              <a:t>　他の選択肢を用意する動きを見せている。</a:t>
            </a:r>
            <a:endParaRPr kumimoji="1" lang="en-US" altLang="ja-JP" dirty="0" smtClean="0"/>
          </a:p>
          <a:p>
            <a:endParaRPr kumimoji="1" lang="en-US" altLang="ja-JP" dirty="0" smtClean="0"/>
          </a:p>
          <a:p>
            <a:r>
              <a:rPr kumimoji="1" lang="ja-JP" altLang="en-US" dirty="0" smtClean="0"/>
              <a:t>マイクロソフト</a:t>
            </a:r>
            <a:endParaRPr kumimoji="1" lang="en-US" altLang="ja-JP" dirty="0" smtClean="0"/>
          </a:p>
          <a:p>
            <a:r>
              <a:rPr kumimoji="1" lang="en-US" altLang="ja-JP" dirty="0" smtClean="0"/>
              <a:t>	</a:t>
            </a:r>
            <a:r>
              <a:rPr kumimoji="1" lang="ja-JP" altLang="en-US" dirty="0" smtClean="0"/>
              <a:t>長年のパートナーであるインテル</a:t>
            </a:r>
            <a:endParaRPr kumimoji="1" lang="en-US" altLang="ja-JP" dirty="0" smtClean="0"/>
          </a:p>
          <a:p>
            <a:r>
              <a:rPr kumimoji="1" lang="en-US" altLang="ja-JP" dirty="0" smtClean="0"/>
              <a:t>	</a:t>
            </a:r>
            <a:r>
              <a:rPr kumimoji="1" lang="ja-JP" altLang="en-US" dirty="0" smtClean="0"/>
              <a:t>⇒インテル以外のプロセッサを採用する選択肢を模索</a:t>
            </a:r>
            <a:endParaRPr kumimoji="1" lang="en-US" altLang="ja-JP"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06CAFAE-610A-4CF4-AC8C-AB5FD0D7C095}" type="slidenum">
              <a:rPr kumimoji="1" lang="ja-JP" altLang="en-US" smtClean="0"/>
              <a:t>27</a:t>
            </a:fld>
            <a:endParaRPr kumimoji="1" lang="ja-JP" altLang="en-US"/>
          </a:p>
        </p:txBody>
      </p:sp>
    </p:spTree>
    <p:extLst>
      <p:ext uri="{BB962C8B-B14F-4D97-AF65-F5344CB8AC3E}">
        <p14:creationId xmlns:p14="http://schemas.microsoft.com/office/powerpoint/2010/main" val="2484470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企業として生き残り、社会変革を成し遂げていくには</a:t>
            </a:r>
            <a:endParaRPr kumimoji="1" lang="en-US" altLang="ja-JP" dirty="0" smtClean="0"/>
          </a:p>
          <a:p>
            <a:r>
              <a:rPr kumimoji="1" lang="ja-JP" altLang="en-US" dirty="0" smtClean="0"/>
              <a:t>経営陣を含む全社員の考えや働き方が変わり、</a:t>
            </a:r>
            <a:endParaRPr kumimoji="1" lang="en-US" altLang="ja-JP" dirty="0" smtClean="0"/>
          </a:p>
          <a:p>
            <a:r>
              <a:rPr kumimoji="1" lang="ja-JP" altLang="en-US" dirty="0" smtClean="0"/>
              <a:t>組織文化や制度もその変化を継続させるものに進化させなければいけない</a:t>
            </a:r>
            <a:endParaRPr kumimoji="1" lang="en-US" altLang="ja-JP" dirty="0" smtClean="0"/>
          </a:p>
          <a:p>
            <a:r>
              <a:rPr kumimoji="1" lang="ja-JP" altLang="en-US" dirty="0" smtClean="0"/>
              <a:t>「第２の創業」の意識で臨まないとなにも変わらない</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106CAFAE-610A-4CF4-AC8C-AB5FD0D7C095}" type="slidenum">
              <a:rPr kumimoji="1" lang="ja-JP" altLang="en-US" smtClean="0"/>
              <a:t>29</a:t>
            </a:fld>
            <a:endParaRPr kumimoji="1" lang="ja-JP" altLang="en-US"/>
          </a:p>
        </p:txBody>
      </p:sp>
    </p:spTree>
    <p:extLst>
      <p:ext uri="{BB962C8B-B14F-4D97-AF65-F5344CB8AC3E}">
        <p14:creationId xmlns:p14="http://schemas.microsoft.com/office/powerpoint/2010/main" val="2251024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DX</a:t>
            </a:r>
            <a:r>
              <a:rPr kumimoji="1" lang="ja-JP" altLang="en-US" dirty="0" smtClean="0"/>
              <a:t>：デジタルトランスフォーメーション</a:t>
            </a:r>
            <a:endParaRPr kumimoji="1" lang="en-US" altLang="ja-JP" dirty="0" smtClean="0"/>
          </a:p>
          <a:p>
            <a:r>
              <a:rPr kumimoji="1" lang="ja-JP" altLang="en-US" dirty="0" smtClean="0"/>
              <a:t>デジタルネイティブ企業に本気で対抗するには</a:t>
            </a:r>
            <a:r>
              <a:rPr kumimoji="1" lang="en-US" altLang="ja-JP" dirty="0" smtClean="0"/>
              <a:t>DX</a:t>
            </a:r>
            <a:r>
              <a:rPr kumimoji="1" lang="ja-JP" altLang="en-US" dirty="0" smtClean="0"/>
              <a:t>を単なるブームで終わらせてはいけない。</a:t>
            </a:r>
            <a:endParaRPr kumimoji="1" lang="en-US" altLang="ja-JP" dirty="0" smtClean="0"/>
          </a:p>
          <a:p>
            <a:r>
              <a:rPr kumimoji="1" lang="en-US" altLang="ja-JP" dirty="0" smtClean="0"/>
              <a:t>ref.</a:t>
            </a:r>
            <a:r>
              <a:rPr kumimoji="1" lang="ja-JP" altLang="en-US" dirty="0" smtClean="0"/>
              <a:t>　経産省「</a:t>
            </a:r>
            <a:r>
              <a:rPr kumimoji="1" lang="en-US" altLang="ja-JP" dirty="0" smtClean="0">
                <a:hlinkClick r:id="rId3"/>
              </a:rPr>
              <a:t>DX</a:t>
            </a:r>
            <a:r>
              <a:rPr kumimoji="1" lang="ja-JP" altLang="en-US" dirty="0" smtClean="0">
                <a:hlinkClick r:id="rId3"/>
              </a:rPr>
              <a:t>レポート</a:t>
            </a:r>
            <a:r>
              <a:rPr kumimoji="1" lang="ja-JP" altLang="en-US" dirty="0" smtClean="0"/>
              <a:t>」</a:t>
            </a:r>
            <a:endParaRPr kumimoji="1" lang="en-US" altLang="ja-JP" dirty="0" smtClean="0"/>
          </a:p>
          <a:p>
            <a:pPr algn="l"/>
            <a:r>
              <a:rPr kumimoji="1" lang="en-US" altLang="ja-JP" sz="1200" dirty="0" smtClean="0"/>
              <a:t>	</a:t>
            </a:r>
            <a:r>
              <a:rPr kumimoji="1" lang="ja-JP" altLang="en-US" sz="1200" dirty="0" smtClean="0"/>
              <a:t>新しいことばを使うことで何かすごいことをやっているように錯覚してしまう</a:t>
            </a:r>
            <a:r>
              <a:rPr kumimoji="1" lang="ja-JP" altLang="en-US" sz="1200" dirty="0" err="1" smtClean="0"/>
              <a:t>。。。</a:t>
            </a:r>
            <a:endParaRPr kumimoji="1" lang="en-US" altLang="ja-JP" sz="1200" dirty="0" smtClean="0"/>
          </a:p>
          <a:p>
            <a:pPr algn="l"/>
            <a:r>
              <a:rPr kumimoji="1" lang="en-US" altLang="ja-JP" sz="1200" dirty="0" smtClean="0"/>
              <a:t>	DX</a:t>
            </a:r>
            <a:r>
              <a:rPr kumimoji="1" lang="ja-JP" altLang="en-US" sz="1200" dirty="0" smtClean="0"/>
              <a:t>といいながら、蓋を開けたら</a:t>
            </a:r>
            <a:r>
              <a:rPr kumimoji="1" lang="en-US" altLang="ja-JP" sz="1200" dirty="0" smtClean="0"/>
              <a:t>IT</a:t>
            </a:r>
            <a:r>
              <a:rPr kumimoji="1" lang="ja-JP" altLang="en-US" sz="1200" dirty="0" smtClean="0"/>
              <a:t>ツールを導入しただけ</a:t>
            </a:r>
            <a:endParaRPr kumimoji="1" lang="en-US" altLang="ja-JP" sz="1200" dirty="0" smtClean="0"/>
          </a:p>
          <a:p>
            <a:pPr algn="l"/>
            <a:endParaRPr kumimoji="1" lang="en-US" altLang="ja-JP" sz="1200" dirty="0" smtClean="0"/>
          </a:p>
          <a:p>
            <a:r>
              <a:rPr kumimoji="1" lang="ja-JP" altLang="en-US" dirty="0" smtClean="0"/>
              <a:t>メンテナンスを怠っていた、システムの開発・運用をパートナー会社に一任してきたことなどにより</a:t>
            </a:r>
            <a:endParaRPr kumimoji="1" lang="en-US" altLang="ja-JP" dirty="0" smtClean="0"/>
          </a:p>
          <a:p>
            <a:r>
              <a:rPr kumimoji="1" lang="en-US" altLang="ja-JP" dirty="0" smtClean="0"/>
              <a:t>IT</a:t>
            </a:r>
            <a:r>
              <a:rPr kumimoji="1" lang="ja-JP" altLang="en-US" dirty="0" smtClean="0"/>
              <a:t>システムが「レガシーシステム」となり「自社システムの中身が不可視になり、自分の手で修正できない状況に陥っている」</a:t>
            </a:r>
            <a:endParaRPr kumimoji="1" lang="en-US" altLang="ja-JP" dirty="0" smtClean="0"/>
          </a:p>
          <a:p>
            <a:r>
              <a:rPr kumimoji="1" lang="en-US" altLang="ja-JP" dirty="0" smtClean="0"/>
              <a:t>IT</a:t>
            </a:r>
            <a:r>
              <a:rPr kumimoji="1" lang="ja-JP" altLang="en-US" dirty="0" smtClean="0"/>
              <a:t>を活用した新サービスの展開ができない、</a:t>
            </a:r>
            <a:r>
              <a:rPr kumimoji="1" lang="en-US" altLang="ja-JP" dirty="0" smtClean="0"/>
              <a:t>IT</a:t>
            </a:r>
            <a:r>
              <a:rPr kumimoji="1" lang="ja-JP" altLang="en-US" dirty="0" smtClean="0"/>
              <a:t>を事業の武器にできない</a:t>
            </a:r>
            <a:endParaRPr kumimoji="1" lang="en-US" altLang="ja-JP" dirty="0" smtClean="0"/>
          </a:p>
          <a:p>
            <a:pPr algn="l"/>
            <a:endParaRPr kumimoji="1" lang="en-US" altLang="ja-JP"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t>DX</a:t>
            </a:r>
            <a:r>
              <a:rPr kumimoji="1" lang="ja-JP" altLang="en-US" sz="1200" dirty="0" smtClean="0"/>
              <a:t>の本質は</a:t>
            </a:r>
            <a:r>
              <a:rPr kumimoji="1" lang="en-US" altLang="ja-JP" sz="1200" dirty="0" smtClean="0"/>
              <a:t>IT</a:t>
            </a:r>
            <a:r>
              <a:rPr kumimoji="1" lang="ja-JP" altLang="en-US" sz="1200" dirty="0" smtClean="0"/>
              <a:t>活用を「手の内化」すること</a:t>
            </a:r>
            <a:endParaRPr kumimoji="1" lang="en-US" altLang="ja-JP" sz="1200" dirty="0" smtClean="0"/>
          </a:p>
          <a:p>
            <a:pPr algn="l"/>
            <a:endParaRPr kumimoji="1" lang="en-US" altLang="ja-JP" sz="1200" dirty="0" smtClean="0"/>
          </a:p>
          <a:p>
            <a:pPr algn="l"/>
            <a:endParaRPr kumimoji="1" lang="ja-JP" altLang="en-US" sz="1200" dirty="0" smtClean="0"/>
          </a:p>
          <a:p>
            <a:endParaRPr kumimoji="1" lang="en-US" altLang="ja-JP" dirty="0" smtClean="0"/>
          </a:p>
          <a:p>
            <a:endParaRPr lang="en-US" altLang="ja-JP" dirty="0" smtClean="0"/>
          </a:p>
          <a:p>
            <a:endParaRPr lang="ja-JP" altLang="en-US"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06CAFAE-610A-4CF4-AC8C-AB5FD0D7C095}" type="slidenum">
              <a:rPr kumimoji="1" lang="ja-JP" altLang="en-US" smtClean="0"/>
              <a:t>30</a:t>
            </a:fld>
            <a:endParaRPr kumimoji="1" lang="ja-JP" altLang="en-US"/>
          </a:p>
        </p:txBody>
      </p:sp>
    </p:spTree>
    <p:extLst>
      <p:ext uri="{BB962C8B-B14F-4D97-AF65-F5344CB8AC3E}">
        <p14:creationId xmlns:p14="http://schemas.microsoft.com/office/powerpoint/2010/main" val="1342411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ネットフリックス</a:t>
            </a:r>
            <a:endParaRPr kumimoji="1" lang="en-US" altLang="ja-JP" dirty="0" smtClean="0"/>
          </a:p>
          <a:p>
            <a:r>
              <a:rPr kumimoji="1" lang="ja-JP" altLang="en-US" dirty="0" smtClean="0"/>
              <a:t>＜企業理念＞</a:t>
            </a:r>
            <a:endParaRPr kumimoji="1" lang="en-US" altLang="ja-JP" dirty="0" smtClean="0"/>
          </a:p>
          <a:p>
            <a:r>
              <a:rPr kumimoji="1" lang="ja-JP" altLang="en-US" dirty="0" smtClean="0"/>
              <a:t>オンデマンドでグローバルにエンターテインメント体験を提供する</a:t>
            </a:r>
          </a:p>
          <a:p>
            <a:endParaRPr kumimoji="1" lang="en-US" altLang="ja-JP" dirty="0" smtClean="0"/>
          </a:p>
          <a:p>
            <a:r>
              <a:rPr kumimoji="1" lang="ja-JP" altLang="en-US" dirty="0" smtClean="0"/>
              <a:t>徹底的なエンゲージメント施策</a:t>
            </a:r>
          </a:p>
          <a:p>
            <a:r>
              <a:rPr kumimoji="1" lang="ja-JP" altLang="en-US" dirty="0" smtClean="0"/>
              <a:t>ユーザーの嗜好分析を徹底的に行う</a:t>
            </a:r>
            <a:endParaRPr kumimoji="1" lang="en-US" altLang="ja-JP" dirty="0" smtClean="0"/>
          </a:p>
          <a:p>
            <a:r>
              <a:rPr kumimoji="1" lang="ja-JP" altLang="en-US" dirty="0" smtClean="0"/>
              <a:t>ユーザーデータこそが会社の資産になると信じて投資を続ける</a:t>
            </a:r>
            <a:endParaRPr kumimoji="1" lang="en-US" altLang="ja-JP" dirty="0" smtClean="0"/>
          </a:p>
          <a:p>
            <a:endParaRPr kumimoji="1" lang="en-US" altLang="ja-JP" dirty="0" smtClean="0"/>
          </a:p>
          <a:p>
            <a:r>
              <a:rPr kumimoji="1" lang="ja-JP" altLang="en-US" dirty="0" smtClean="0"/>
              <a:t>ブロックバスター</a:t>
            </a:r>
            <a:r>
              <a:rPr kumimoji="1" lang="en-US" altLang="ja-JP" dirty="0" smtClean="0"/>
              <a:t>(</a:t>
            </a:r>
            <a:r>
              <a:rPr kumimoji="1" lang="ja-JP" altLang="en-US" dirty="0" smtClean="0"/>
              <a:t>ビデオ・</a:t>
            </a:r>
            <a:r>
              <a:rPr kumimoji="1" lang="en-US" altLang="ja-JP" dirty="0" smtClean="0"/>
              <a:t>DVD</a:t>
            </a:r>
            <a:r>
              <a:rPr kumimoji="1" lang="ja-JP" altLang="en-US" dirty="0" smtClean="0"/>
              <a:t>のレンタルチェーン</a:t>
            </a:r>
            <a:r>
              <a:rPr kumimoji="1" lang="en-US" altLang="ja-JP" dirty="0" smtClean="0"/>
              <a:t>)</a:t>
            </a:r>
          </a:p>
          <a:p>
            <a:r>
              <a:rPr kumimoji="1" lang="ja-JP" altLang="en-US" dirty="0" smtClean="0"/>
              <a:t>経営の主導権争い、社内政治が事業を悪化させセブンイレブン出身の</a:t>
            </a:r>
            <a:r>
              <a:rPr kumimoji="1" lang="en-US" altLang="ja-JP" dirty="0" smtClean="0"/>
              <a:t>CEO</a:t>
            </a:r>
            <a:r>
              <a:rPr kumimoji="1" lang="ja-JP" altLang="en-US" dirty="0" smtClean="0"/>
              <a:t>が倒産の引き金を引いた</a:t>
            </a:r>
          </a:p>
          <a:p>
            <a:r>
              <a:rPr kumimoji="1" lang="en-US" altLang="ja-JP" dirty="0" smtClean="0"/>
              <a:t>2007</a:t>
            </a:r>
            <a:r>
              <a:rPr kumimoji="1" lang="ja-JP" altLang="en-US" dirty="0" smtClean="0"/>
              <a:t>年店舗ビジネス</a:t>
            </a:r>
            <a:r>
              <a:rPr kumimoji="1" lang="en-US" altLang="ja-JP" dirty="0" smtClean="0"/>
              <a:t>×</a:t>
            </a:r>
            <a:r>
              <a:rPr kumimoji="1" lang="ja-JP" altLang="en-US" dirty="0" smtClean="0"/>
              <a:t>ストリーミングのハイブリッド契約も提供</a:t>
            </a:r>
            <a:endParaRPr kumimoji="1" lang="en-US" altLang="ja-JP" dirty="0" smtClean="0"/>
          </a:p>
          <a:p>
            <a:r>
              <a:rPr kumimoji="1" lang="ja-JP" altLang="en-US" dirty="0" smtClean="0"/>
              <a:t>⇒店舗ビジネスに回帰する方針変更</a:t>
            </a:r>
            <a:endParaRPr kumimoji="1" lang="en-US" altLang="ja-JP" dirty="0" smtClean="0"/>
          </a:p>
          <a:p>
            <a:r>
              <a:rPr kumimoji="1" lang="ja-JP" altLang="en-US" dirty="0" smtClean="0"/>
              <a:t>小売りの手法を取り入れ、店舗で販売する商品を増加</a:t>
            </a:r>
            <a:endParaRPr kumimoji="1" lang="en-US" altLang="ja-JP" dirty="0" smtClean="0"/>
          </a:p>
          <a:p>
            <a:r>
              <a:rPr kumimoji="1" lang="ja-JP" altLang="en-US" dirty="0" smtClean="0"/>
              <a:t>ﾃﾞｼﾞﾀﾙｻｰﾋﾞｽの切り札として店舗での</a:t>
            </a:r>
            <a:r>
              <a:rPr kumimoji="1" lang="en-US" altLang="ja-JP" dirty="0" smtClean="0"/>
              <a:t>USB</a:t>
            </a:r>
            <a:r>
              <a:rPr kumimoji="1" lang="ja-JP" altLang="en-US" dirty="0" smtClean="0"/>
              <a:t>ﾒﾓﾘｰやﾃﾞｼﾞﾀﾙ端末への動画ﾀﾞｳﾝﾛｰﾄﾞｻｰﾋﾞｽ</a:t>
            </a:r>
            <a:endParaRPr kumimoji="1" lang="en-US" altLang="ja-JP" dirty="0" smtClean="0"/>
          </a:p>
          <a:p>
            <a:r>
              <a:rPr kumimoji="1" lang="ja-JP" altLang="en-US" dirty="0" smtClean="0"/>
              <a:t>⇒安価なブロードバンドサービスの普及により失敗</a:t>
            </a:r>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トップの</a:t>
            </a:r>
            <a:r>
              <a:rPr kumimoji="1" lang="en-US" altLang="ja-JP" dirty="0" smtClean="0"/>
              <a:t>IT</a:t>
            </a:r>
            <a:r>
              <a:rPr kumimoji="1" lang="ja-JP" altLang="en-US" dirty="0" smtClean="0"/>
              <a:t>リテラシーが企業の存亡にかかわる</a:t>
            </a:r>
          </a:p>
          <a:p>
            <a:endParaRPr kumimoji="1" lang="en-US" altLang="ja-JP" dirty="0" smtClean="0"/>
          </a:p>
          <a:p>
            <a:r>
              <a:rPr kumimoji="1" lang="ja-JP" altLang="en-US" dirty="0" smtClean="0"/>
              <a:t>手段が変わっても変わらない、高く掲げた企業理念を大切にする</a:t>
            </a:r>
            <a:endParaRPr kumimoji="1" lang="en-US" altLang="ja-JP" dirty="0" smtClean="0"/>
          </a:p>
          <a:p>
            <a:r>
              <a:rPr kumimoji="1" lang="ja-JP" altLang="en-US" dirty="0" smtClean="0"/>
              <a:t>エンゲージメント強化への取り組みを妥協しない</a:t>
            </a:r>
            <a:endParaRPr kumimoji="1" lang="en-US" altLang="ja-JP" dirty="0" smtClean="0"/>
          </a:p>
          <a:p>
            <a:r>
              <a:rPr kumimoji="1" lang="ja-JP" altLang="en-US" dirty="0" smtClean="0"/>
              <a:t>意思決定者が技術に対する理解を深める</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06CAFAE-610A-4CF4-AC8C-AB5FD0D7C095}" type="slidenum">
              <a:rPr kumimoji="1" lang="ja-JP" altLang="en-US" smtClean="0"/>
              <a:t>31</a:t>
            </a:fld>
            <a:endParaRPr kumimoji="1" lang="ja-JP" altLang="en-US"/>
          </a:p>
        </p:txBody>
      </p:sp>
    </p:spTree>
    <p:extLst>
      <p:ext uri="{BB962C8B-B14F-4D97-AF65-F5344CB8AC3E}">
        <p14:creationId xmlns:p14="http://schemas.microsoft.com/office/powerpoint/2010/main" val="3154277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モード１．守りの</a:t>
            </a:r>
            <a:r>
              <a:rPr kumimoji="1" lang="en-US" altLang="ja-JP" dirty="0" smtClean="0"/>
              <a:t>IT(</a:t>
            </a:r>
            <a:r>
              <a:rPr kumimoji="1" lang="en-US" altLang="ja-JP" dirty="0" err="1" smtClean="0"/>
              <a:t>SoR</a:t>
            </a:r>
            <a:r>
              <a:rPr kumimoji="1" lang="ja-JP" altLang="en-US" dirty="0" smtClean="0"/>
              <a:t>：</a:t>
            </a:r>
            <a:r>
              <a:rPr kumimoji="1" lang="en-US" altLang="ja-JP" dirty="0" smtClean="0"/>
              <a:t>System</a:t>
            </a:r>
            <a:r>
              <a:rPr kumimoji="1" lang="ja-JP" altLang="en-US" dirty="0" smtClean="0"/>
              <a:t> </a:t>
            </a:r>
            <a:r>
              <a:rPr kumimoji="1" lang="en-US" altLang="ja-JP" dirty="0" smtClean="0"/>
              <a:t>of</a:t>
            </a:r>
            <a:r>
              <a:rPr kumimoji="1" lang="ja-JP" altLang="en-US" dirty="0" smtClean="0"/>
              <a:t> </a:t>
            </a:r>
            <a:r>
              <a:rPr kumimoji="1" lang="en-US" altLang="ja-JP" dirty="0" smtClean="0"/>
              <a:t>Record)</a:t>
            </a:r>
          </a:p>
          <a:p>
            <a:r>
              <a:rPr kumimoji="1" lang="ja-JP" altLang="en-US" dirty="0" smtClean="0"/>
              <a:t>・・省力化やコスト削減。リフト</a:t>
            </a:r>
            <a:r>
              <a:rPr kumimoji="1" lang="en-US" altLang="ja-JP" dirty="0" smtClean="0"/>
              <a:t>&amp;</a:t>
            </a:r>
            <a:r>
              <a:rPr kumimoji="1" lang="ja-JP" altLang="en-US" dirty="0" smtClean="0"/>
              <a:t>シフトという考えが重要視される</a:t>
            </a:r>
            <a:endParaRPr kumimoji="1" lang="en-US" altLang="ja-JP" dirty="0" smtClean="0"/>
          </a:p>
          <a:p>
            <a:r>
              <a:rPr kumimoji="1" lang="ja-JP" altLang="en-US" sz="1200" dirty="0" smtClean="0"/>
              <a:t>オンプレミス環境から持ち上げ</a:t>
            </a:r>
            <a:r>
              <a:rPr kumimoji="1" lang="en-US" altLang="ja-JP" sz="1200" dirty="0" smtClean="0"/>
              <a:t>(</a:t>
            </a:r>
            <a:r>
              <a:rPr kumimoji="1" lang="ja-JP" altLang="en-US" sz="1200" dirty="0" smtClean="0"/>
              <a:t>リフト</a:t>
            </a:r>
            <a:r>
              <a:rPr kumimoji="1" lang="en-US" altLang="ja-JP" sz="1200" dirty="0" smtClean="0"/>
              <a:t>)</a:t>
            </a:r>
            <a:r>
              <a:rPr kumimoji="1" lang="ja-JP" altLang="en-US" sz="1200" dirty="0" smtClean="0"/>
              <a:t>し、クラウドに移す</a:t>
            </a:r>
            <a:r>
              <a:rPr kumimoji="1" lang="en-US" altLang="ja-JP" sz="1200" dirty="0" smtClean="0"/>
              <a:t>(</a:t>
            </a:r>
            <a:r>
              <a:rPr kumimoji="1" lang="ja-JP" altLang="en-US" sz="1200" dirty="0" smtClean="0"/>
              <a:t>シフト</a:t>
            </a:r>
            <a:r>
              <a:rPr kumimoji="1" lang="en-US" altLang="ja-JP" sz="1200" dirty="0" smtClean="0"/>
              <a:t>)</a:t>
            </a:r>
            <a:endParaRPr kumimoji="1" lang="ja-JP" altLang="en-US" sz="1200" dirty="0" smtClean="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最初の一歩にはなるが、システム基盤が変わる以上のものにはならない</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r>
              <a:rPr kumimoji="1" lang="ja-JP" altLang="en-US" dirty="0" smtClean="0"/>
              <a:t>モード２．攻めの</a:t>
            </a:r>
            <a:r>
              <a:rPr kumimoji="1" lang="en-US" altLang="ja-JP" dirty="0" smtClean="0"/>
              <a:t>IT(</a:t>
            </a:r>
            <a:r>
              <a:rPr kumimoji="1" lang="en-US" altLang="ja-JP" dirty="0" err="1" smtClean="0"/>
              <a:t>SoE</a:t>
            </a:r>
            <a:r>
              <a:rPr kumimoji="1" lang="ja-JP" altLang="en-US" dirty="0" smtClean="0"/>
              <a:t>：</a:t>
            </a:r>
            <a:r>
              <a:rPr kumimoji="1" lang="en-US" altLang="ja-JP" dirty="0" smtClean="0"/>
              <a:t>System</a:t>
            </a:r>
            <a:r>
              <a:rPr kumimoji="1" lang="ja-JP" altLang="en-US" dirty="0" smtClean="0"/>
              <a:t> </a:t>
            </a:r>
            <a:r>
              <a:rPr kumimoji="1" lang="en-US" altLang="ja-JP" dirty="0" smtClean="0"/>
              <a:t>of</a:t>
            </a:r>
            <a:r>
              <a:rPr kumimoji="1" lang="ja-JP" altLang="en-US" dirty="0" smtClean="0"/>
              <a:t> </a:t>
            </a:r>
            <a:r>
              <a:rPr kumimoji="1" lang="en-US" altLang="ja-JP" dirty="0" smtClean="0"/>
              <a:t>Engagement)</a:t>
            </a:r>
          </a:p>
          <a:p>
            <a:r>
              <a:rPr kumimoji="1" lang="en-US" altLang="ja-JP" dirty="0" smtClean="0"/>
              <a:t>		</a:t>
            </a:r>
            <a:r>
              <a:rPr kumimoji="1" lang="ja-JP" altLang="en-US" dirty="0" smtClean="0"/>
              <a:t>・・事業をドライブする</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r>
              <a:rPr kumimoji="1" lang="ja-JP" altLang="en-US" dirty="0" smtClean="0"/>
              <a:t>　</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06CAFAE-610A-4CF4-AC8C-AB5FD0D7C095}" type="slidenum">
              <a:rPr kumimoji="1" lang="ja-JP" altLang="en-US" smtClean="0"/>
              <a:t>32</a:t>
            </a:fld>
            <a:endParaRPr kumimoji="1" lang="ja-JP" altLang="en-US"/>
          </a:p>
        </p:txBody>
      </p:sp>
    </p:spTree>
    <p:extLst>
      <p:ext uri="{BB962C8B-B14F-4D97-AF65-F5344CB8AC3E}">
        <p14:creationId xmlns:p14="http://schemas.microsoft.com/office/powerpoint/2010/main" val="2638152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カローラのような大衆車から車を徐々にグレードアップさせながら「いつかはクラウン」</a:t>
            </a:r>
          </a:p>
          <a:p>
            <a:endParaRPr kumimoji="1" lang="en-US" altLang="ja-JP" dirty="0" smtClean="0"/>
          </a:p>
          <a:p>
            <a:r>
              <a:rPr kumimoji="1" lang="ja-JP" altLang="en-US" dirty="0" smtClean="0"/>
              <a:t>若い世代は車を所有しない。</a:t>
            </a:r>
            <a:endParaRPr kumimoji="1" lang="en-US" altLang="ja-JP" dirty="0" smtClean="0"/>
          </a:p>
          <a:p>
            <a:r>
              <a:rPr kumimoji="1" lang="ja-JP" altLang="en-US" dirty="0" smtClean="0"/>
              <a:t>大都市では公共交通機関で移動したほうが便利で安い</a:t>
            </a:r>
            <a:endParaRPr kumimoji="1" lang="en-US" altLang="ja-JP" dirty="0" smtClean="0"/>
          </a:p>
          <a:p>
            <a:r>
              <a:rPr kumimoji="1" lang="ja-JP" altLang="en-US" dirty="0" smtClean="0"/>
              <a:t>必要なときに必要な用途にあった自動車を借りればよい</a:t>
            </a:r>
            <a:endParaRPr kumimoji="1" lang="en-US" altLang="ja-JP" dirty="0" smtClean="0"/>
          </a:p>
          <a:p>
            <a:r>
              <a:rPr kumimoji="1" lang="ja-JP" altLang="en-US" dirty="0" smtClean="0"/>
              <a:t>所有から利用への価値観が変化している</a:t>
            </a:r>
          </a:p>
          <a:p>
            <a:endParaRPr kumimoji="1" lang="ja-JP" altLang="en-US" dirty="0"/>
          </a:p>
        </p:txBody>
      </p:sp>
      <p:sp>
        <p:nvSpPr>
          <p:cNvPr id="4" name="スライド番号プレースホルダー 3"/>
          <p:cNvSpPr>
            <a:spLocks noGrp="1"/>
          </p:cNvSpPr>
          <p:nvPr>
            <p:ph type="sldNum" sz="quarter" idx="10"/>
          </p:nvPr>
        </p:nvSpPr>
        <p:spPr/>
        <p:txBody>
          <a:bodyPr/>
          <a:lstStyle/>
          <a:p>
            <a:fld id="{106CAFAE-610A-4CF4-AC8C-AB5FD0D7C095}" type="slidenum">
              <a:rPr kumimoji="1" lang="ja-JP" altLang="en-US" smtClean="0"/>
              <a:t>3</a:t>
            </a:fld>
            <a:endParaRPr kumimoji="1" lang="ja-JP" altLang="en-US"/>
          </a:p>
        </p:txBody>
      </p:sp>
    </p:spTree>
    <p:extLst>
      <p:ext uri="{BB962C8B-B14F-4D97-AF65-F5344CB8AC3E}">
        <p14:creationId xmlns:p14="http://schemas.microsoft.com/office/powerpoint/2010/main" val="2404720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人材流動化が進むと、会社間の人材争奪だけでなく組織間での人材の奪い合いもあるため、同僚との激しい競争にさらされる</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06CAFAE-610A-4CF4-AC8C-AB5FD0D7C095}" type="slidenum">
              <a:rPr kumimoji="1" lang="ja-JP" altLang="en-US" smtClean="0"/>
              <a:t>35</a:t>
            </a:fld>
            <a:endParaRPr kumimoji="1" lang="ja-JP" altLang="en-US"/>
          </a:p>
        </p:txBody>
      </p:sp>
    </p:spTree>
    <p:extLst>
      <p:ext uri="{BB962C8B-B14F-4D97-AF65-F5344CB8AC3E}">
        <p14:creationId xmlns:p14="http://schemas.microsoft.com/office/powerpoint/2010/main" val="4281570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ソフトウェアに対する一般的な興味を持つ</a:t>
            </a:r>
            <a:endParaRPr kumimoji="1" lang="en-US" altLang="ja-JP" dirty="0" smtClean="0"/>
          </a:p>
          <a:p>
            <a:r>
              <a:rPr kumimoji="1" lang="ja-JP" altLang="en-US" dirty="0" smtClean="0"/>
              <a:t>話題のアプリを試す。子どもが何を使っているか聞いてみる。海外の友人になにを使っているか教えてもらう。</a:t>
            </a:r>
            <a:endParaRPr kumimoji="1" lang="en-US" altLang="ja-JP" dirty="0" smtClean="0"/>
          </a:p>
          <a:p>
            <a:r>
              <a:rPr kumimoji="1" lang="ja-JP" altLang="en-US" dirty="0" smtClean="0"/>
              <a:t>自分たちの仕事に重ね合わせてみる。</a:t>
            </a:r>
            <a:endParaRPr kumimoji="1" lang="en-US" altLang="ja-JP" dirty="0" smtClean="0"/>
          </a:p>
          <a:p>
            <a:r>
              <a:rPr kumimoji="1" lang="ja-JP" altLang="en-US" dirty="0" smtClean="0"/>
              <a:t>流行するにはなにか理由がある。それを自分たちのビジネスに応用できないか、参考にできないかを考える。</a:t>
            </a:r>
            <a:endParaRPr kumimoji="1" lang="en-US" altLang="ja-JP" dirty="0" smtClean="0"/>
          </a:p>
          <a:p>
            <a:endParaRPr kumimoji="1" lang="en-US" altLang="ja-JP" dirty="0" smtClean="0"/>
          </a:p>
          <a:p>
            <a:r>
              <a:rPr kumimoji="1" lang="ja-JP" altLang="en-US" dirty="0" smtClean="0"/>
              <a:t>日本経営の３本柱</a:t>
            </a:r>
            <a:r>
              <a:rPr kumimoji="1" lang="en-US" altLang="ja-JP" dirty="0" smtClean="0"/>
              <a:t>(</a:t>
            </a:r>
            <a:r>
              <a:rPr kumimoji="1" lang="ja-JP" altLang="en-US" dirty="0" smtClean="0"/>
              <a:t>年功序列、終身雇用、労使協定</a:t>
            </a:r>
            <a:r>
              <a:rPr kumimoji="1" lang="en-US" altLang="ja-JP" dirty="0" smtClean="0"/>
              <a:t>)</a:t>
            </a:r>
            <a:r>
              <a:rPr kumimoji="1" lang="ja-JP" altLang="en-US" dirty="0" smtClean="0"/>
              <a:t>の時代が終焉に向かっている。</a:t>
            </a:r>
            <a:endParaRPr kumimoji="1" lang="en-US" altLang="ja-JP" dirty="0" smtClean="0"/>
          </a:p>
          <a:p>
            <a:r>
              <a:rPr kumimoji="1" lang="ja-JP" altLang="en-US" dirty="0" smtClean="0"/>
              <a:t>⇒自分のキャリアは自分で作るしかない。欠かせないのが技術に関する興味と知識</a:t>
            </a:r>
            <a:endParaRPr kumimoji="1" lang="en-US" altLang="ja-JP" dirty="0" smtClean="0"/>
          </a:p>
          <a:p>
            <a:endParaRPr kumimoji="1" lang="en-US" altLang="ja-JP" dirty="0" smtClean="0"/>
          </a:p>
          <a:p>
            <a:r>
              <a:rPr kumimoji="1" lang="ja-JP" altLang="en-US" dirty="0" smtClean="0"/>
              <a:t>企業の寿命は３０年。高度成長期に絶頂を迎えた企業はすでに寿命を終えている。</a:t>
            </a:r>
            <a:endParaRPr kumimoji="1" lang="en-US" altLang="ja-JP" dirty="0" smtClean="0"/>
          </a:p>
          <a:p>
            <a:r>
              <a:rPr kumimoji="1" lang="ja-JP" altLang="en-US" dirty="0" smtClean="0"/>
              <a:t>寿命を迎えているかもしれない企業に一生を託しているかもしれないという危機感をもつべき。</a:t>
            </a:r>
            <a:endParaRPr kumimoji="1" lang="en-US" altLang="ja-JP" dirty="0" smtClean="0"/>
          </a:p>
          <a:p>
            <a:endParaRPr kumimoji="1" lang="en-US" altLang="ja-JP" dirty="0" smtClean="0"/>
          </a:p>
          <a:p>
            <a:r>
              <a:rPr kumimoji="1" lang="en-US" altLang="ja-JP" dirty="0" smtClean="0"/>
              <a:t>30</a:t>
            </a:r>
            <a:r>
              <a:rPr kumimoji="1" lang="ja-JP" altLang="en-US" dirty="0" smtClean="0"/>
              <a:t>年を超えても存続し続け、競争力を持ち続けている会社は看板こそ同じであれ、事業の中身が変化しており、創業時とは同じ会社とは言えなくなっている。</a:t>
            </a:r>
            <a:endParaRPr kumimoji="1" lang="en-US" altLang="ja-JP" dirty="0" smtClean="0"/>
          </a:p>
          <a:p>
            <a:endParaRPr kumimoji="1" lang="en-US" altLang="ja-JP" dirty="0" smtClean="0"/>
          </a:p>
          <a:p>
            <a:r>
              <a:rPr kumimoji="1" lang="ja-JP" altLang="en-US" dirty="0" smtClean="0"/>
              <a:t>「どこでも働ける」人材が組織を選んで働いている状況は組織を強くする。</a:t>
            </a:r>
            <a:endParaRPr kumimoji="1" lang="en-US" altLang="ja-JP" dirty="0" smtClean="0"/>
          </a:p>
          <a:p>
            <a:r>
              <a:rPr kumimoji="1" lang="ja-JP" altLang="en-US" dirty="0" smtClean="0"/>
              <a:t>組織は強くありつづけ、強い個人を惹きつける努力を怠らない</a:t>
            </a:r>
            <a:endParaRPr kumimoji="1" lang="en-US" altLang="ja-JP" dirty="0" smtClean="0"/>
          </a:p>
          <a:p>
            <a:endParaRPr kumimoji="1" lang="ja-JP" altLang="en-US"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06CAFAE-610A-4CF4-AC8C-AB5FD0D7C095}" type="slidenum">
              <a:rPr kumimoji="1" lang="ja-JP" altLang="en-US" smtClean="0"/>
              <a:t>36</a:t>
            </a:fld>
            <a:endParaRPr kumimoji="1" lang="ja-JP" altLang="en-US"/>
          </a:p>
        </p:txBody>
      </p:sp>
    </p:spTree>
    <p:extLst>
      <p:ext uri="{BB962C8B-B14F-4D97-AF65-F5344CB8AC3E}">
        <p14:creationId xmlns:p14="http://schemas.microsoft.com/office/powerpoint/2010/main" val="3042070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コンサルに依頼したら市場を調査してくれて新規事業を提案してくれる？？？</a:t>
            </a:r>
            <a:endParaRPr kumimoji="1" lang="en-US" altLang="ja-JP" dirty="0" smtClean="0"/>
          </a:p>
          <a:p>
            <a:r>
              <a:rPr kumimoji="1" lang="ja-JP" altLang="en-US" dirty="0" smtClean="0"/>
              <a:t>日本は「失われた</a:t>
            </a:r>
            <a:r>
              <a:rPr kumimoji="1" lang="en-US" altLang="ja-JP" dirty="0" smtClean="0"/>
              <a:t>30</a:t>
            </a:r>
            <a:r>
              <a:rPr kumimoji="1" lang="ja-JP" altLang="en-US" dirty="0" smtClean="0"/>
              <a:t>年」と言われる状況に陥っていない</a:t>
            </a:r>
            <a:endParaRPr kumimoji="1" lang="en-US" altLang="ja-JP" dirty="0" smtClean="0"/>
          </a:p>
          <a:p>
            <a:endParaRPr kumimoji="1" lang="en-US" altLang="ja-JP" dirty="0" smtClean="0"/>
          </a:p>
          <a:p>
            <a:r>
              <a:rPr kumimoji="1" lang="ja-JP" altLang="en-US" dirty="0" smtClean="0"/>
              <a:t>産業構造を破壊してきたようなディスラプティブな事業はプロダクトは、</a:t>
            </a:r>
            <a:endParaRPr kumimoji="1" lang="en-US" altLang="ja-JP" dirty="0" smtClean="0"/>
          </a:p>
          <a:p>
            <a:r>
              <a:rPr kumimoji="1" lang="ja-JP" altLang="en-US" dirty="0" smtClean="0"/>
              <a:t>市場やユーザーニーズという概念を超えたところから生まれている。</a:t>
            </a:r>
            <a:endParaRPr kumimoji="1" lang="en-US" altLang="ja-JP" dirty="0" smtClean="0"/>
          </a:p>
          <a:p>
            <a:endParaRPr kumimoji="1" lang="en-US" altLang="ja-JP" dirty="0" smtClean="0"/>
          </a:p>
          <a:p>
            <a:r>
              <a:rPr kumimoji="1" lang="ja-JP" altLang="en-US" sz="1200" dirty="0" smtClean="0"/>
              <a:t>アップルやマイクロソフトの</a:t>
            </a:r>
            <a:r>
              <a:rPr kumimoji="1" lang="en-US" altLang="ja-JP" sz="1200" dirty="0" smtClean="0"/>
              <a:t>PC</a:t>
            </a:r>
            <a:r>
              <a:rPr kumimoji="1" lang="ja-JP" altLang="en-US" sz="1200" dirty="0" smtClean="0"/>
              <a:t>事業</a:t>
            </a:r>
            <a:endParaRPr kumimoji="1" lang="en-US" altLang="ja-JP" sz="1200" dirty="0" smtClean="0"/>
          </a:p>
          <a:p>
            <a:r>
              <a:rPr kumimoji="1" lang="ja-JP" altLang="en-US" sz="1200" dirty="0" smtClean="0"/>
              <a:t>スマートフォンの性能が過去のスパコンの性能を超える</a:t>
            </a:r>
            <a:endParaRPr kumimoji="1" lang="en-US" altLang="ja-JP" sz="1200" dirty="0" smtClean="0"/>
          </a:p>
          <a:p>
            <a:r>
              <a:rPr kumimoji="1" lang="en-US" altLang="ja-JP" sz="1200" dirty="0" smtClean="0"/>
              <a:t>Web</a:t>
            </a:r>
            <a:r>
              <a:rPr kumimoji="1" lang="ja-JP" altLang="en-US" sz="1200" dirty="0" smtClean="0"/>
              <a:t>メールは捨て垢として使われていたのに</a:t>
            </a:r>
            <a:r>
              <a:rPr kumimoji="1" lang="en-US" altLang="ja-JP" sz="1200" dirty="0" smtClean="0"/>
              <a:t>Gmail</a:t>
            </a:r>
            <a:r>
              <a:rPr kumimoji="1" lang="ja-JP" altLang="en-US" sz="1200" dirty="0" smtClean="0"/>
              <a:t>を開発</a:t>
            </a:r>
            <a:endParaRPr kumimoji="1" lang="en-US" altLang="ja-JP" sz="1200" dirty="0" smtClean="0"/>
          </a:p>
          <a:p>
            <a:endParaRPr kumimoji="1" lang="en-US" altLang="ja-JP" sz="1200" dirty="0" smtClean="0"/>
          </a:p>
          <a:p>
            <a:r>
              <a:rPr kumimoji="1" lang="ja-JP" altLang="en-US" dirty="0" smtClean="0"/>
              <a:t>市場や、ユーザーが存在していない。潜在的な課題やニーズは市場調査では発掘できない。</a:t>
            </a:r>
            <a:endParaRPr kumimoji="1" lang="en-US" altLang="ja-JP" dirty="0" smtClean="0"/>
          </a:p>
          <a:p>
            <a:r>
              <a:rPr kumimoji="1" lang="ja-JP" altLang="en-US" dirty="0" smtClean="0"/>
              <a:t>市場調査結果をどう見るか、そこからどのような課題を導き出すかは自ら考えなければならない。</a:t>
            </a:r>
            <a:endParaRPr kumimoji="1" lang="en-US" altLang="ja-JP" dirty="0" smtClean="0"/>
          </a:p>
          <a:p>
            <a:endParaRPr kumimoji="1" lang="en-US" altLang="ja-JP" dirty="0" smtClean="0"/>
          </a:p>
          <a:p>
            <a:r>
              <a:rPr kumimoji="1" lang="ja-JP" altLang="en-US" dirty="0" smtClean="0"/>
              <a:t>ソフトウェアファーストで一番大事なのは考えること、考え抜くこと</a:t>
            </a:r>
            <a:endParaRPr kumimoji="1" lang="en-US" altLang="ja-JP" dirty="0" smtClean="0"/>
          </a:p>
          <a:p>
            <a:endParaRPr kumimoji="1" lang="en-US" altLang="ja-JP" sz="1200"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06CAFAE-610A-4CF4-AC8C-AB5FD0D7C095}" type="slidenum">
              <a:rPr kumimoji="1" lang="ja-JP" altLang="en-US" smtClean="0"/>
              <a:t>38</a:t>
            </a:fld>
            <a:endParaRPr kumimoji="1" lang="ja-JP" altLang="en-US"/>
          </a:p>
        </p:txBody>
      </p:sp>
    </p:spTree>
    <p:extLst>
      <p:ext uri="{BB962C8B-B14F-4D97-AF65-F5344CB8AC3E}">
        <p14:creationId xmlns:p14="http://schemas.microsoft.com/office/powerpoint/2010/main" val="3765918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ディスラプティブなプロダクトを生み出す方法のひとつ</a:t>
            </a:r>
            <a:endParaRPr kumimoji="1" lang="en-US" altLang="ja-JP" dirty="0" smtClean="0"/>
          </a:p>
          <a:p>
            <a:r>
              <a:rPr kumimoji="1" lang="ja-JP" altLang="en-US" dirty="0" smtClean="0"/>
              <a:t>⇒プロダクトアウトとマーケットインの考え方をハイブリッドで考える</a:t>
            </a:r>
            <a:endParaRPr kumimoji="1" lang="en-US" altLang="ja-JP" dirty="0" smtClean="0"/>
          </a:p>
          <a:p>
            <a:endParaRPr kumimoji="1" lang="en-US" altLang="ja-JP" dirty="0" smtClean="0"/>
          </a:p>
          <a:p>
            <a:r>
              <a:rPr kumimoji="1" lang="en-US" altLang="ja-JP" sz="1200" dirty="0" smtClean="0"/>
              <a:t>Google</a:t>
            </a:r>
          </a:p>
          <a:p>
            <a:r>
              <a:rPr kumimoji="1" lang="en-US" altLang="ja-JP" sz="1200" dirty="0" smtClean="0"/>
              <a:t>Google</a:t>
            </a:r>
            <a:r>
              <a:rPr kumimoji="1" lang="ja-JP" altLang="en-US" sz="1200" dirty="0" smtClean="0"/>
              <a:t>ラボ、</a:t>
            </a:r>
            <a:r>
              <a:rPr kumimoji="1" lang="en-US" altLang="ja-JP" sz="1200" dirty="0" smtClean="0"/>
              <a:t>20%</a:t>
            </a:r>
            <a:r>
              <a:rPr kumimoji="1" lang="ja-JP" altLang="en-US" sz="1200" dirty="0" smtClean="0"/>
              <a:t>プロジェクトといった</a:t>
            </a:r>
            <a:endParaRPr kumimoji="1" lang="en-US" altLang="ja-JP" sz="1200" dirty="0" smtClean="0"/>
          </a:p>
          <a:p>
            <a:r>
              <a:rPr kumimoji="1" lang="ja-JP" altLang="en-US" sz="1200" dirty="0" smtClean="0"/>
              <a:t>プロトタイプを作る</a:t>
            </a:r>
            <a:r>
              <a:rPr kumimoji="1" lang="en-US" altLang="ja-JP" sz="1200" dirty="0" smtClean="0"/>
              <a:t>&amp;</a:t>
            </a:r>
            <a:r>
              <a:rPr kumimoji="1" lang="ja-JP" altLang="en-US" sz="1200" dirty="0" smtClean="0"/>
              <a:t>試すといった仕組み</a:t>
            </a:r>
            <a:endParaRPr kumimoji="1" lang="en-US" altLang="ja-JP" sz="1200" dirty="0" smtClean="0"/>
          </a:p>
          <a:p>
            <a:endParaRPr kumimoji="1" lang="en-US" altLang="ja-JP" sz="1200" dirty="0" smtClean="0"/>
          </a:p>
          <a:p>
            <a:r>
              <a:rPr kumimoji="1" lang="ja-JP" altLang="en-US" sz="1200" dirty="0" smtClean="0"/>
              <a:t>プロダクトアウト・・作ったモノや作りたいものを売る</a:t>
            </a:r>
            <a:endParaRPr kumimoji="1" lang="en-US" altLang="ja-JP" sz="1200" dirty="0" smtClean="0"/>
          </a:p>
          <a:p>
            <a:r>
              <a:rPr kumimoji="1" lang="ja-JP" altLang="en-US" sz="1200" dirty="0" smtClean="0"/>
              <a:t>マーケットイン・・市場やユーザーに必要とされるものを作る</a:t>
            </a:r>
            <a:endParaRPr kumimoji="1" lang="en-US" altLang="ja-JP" sz="1200" dirty="0" smtClean="0"/>
          </a:p>
          <a:p>
            <a:endParaRPr kumimoji="1" lang="en-US" altLang="ja-JP" sz="1200" dirty="0" smtClean="0"/>
          </a:p>
          <a:p>
            <a:r>
              <a:rPr kumimoji="1" lang="ja-JP" altLang="en-US" dirty="0" smtClean="0"/>
              <a:t>自分や自分の周りの人間をアーリーアダプタと仮定してプロトタイプを作り、</a:t>
            </a:r>
            <a:r>
              <a:rPr kumimoji="1" lang="en-US" altLang="ja-JP" dirty="0" smtClean="0"/>
              <a:t/>
            </a:r>
            <a:br>
              <a:rPr kumimoji="1" lang="en-US" altLang="ja-JP" dirty="0" smtClean="0"/>
            </a:br>
            <a:r>
              <a:rPr kumimoji="1" lang="ja-JP" altLang="en-US" dirty="0" smtClean="0"/>
              <a:t>仲間内で実証してから外部公開する。</a:t>
            </a:r>
            <a:endParaRPr kumimoji="1" lang="en-US" altLang="ja-JP" dirty="0" smtClean="0"/>
          </a:p>
          <a:p>
            <a:r>
              <a:rPr kumimoji="1" lang="ja-JP" altLang="en-US" dirty="0" smtClean="0"/>
              <a:t>外部公開後にはその評価を検証しながら、</a:t>
            </a:r>
            <a:r>
              <a:rPr kumimoji="1" lang="en-US" altLang="ja-JP" dirty="0" smtClean="0"/>
              <a:t/>
            </a:r>
            <a:br>
              <a:rPr kumimoji="1" lang="en-US" altLang="ja-JP" dirty="0" smtClean="0"/>
            </a:br>
            <a:r>
              <a:rPr kumimoji="1" lang="ja-JP" altLang="en-US" dirty="0" smtClean="0"/>
              <a:t>実際のユーザーが欲しいものに育てていく</a:t>
            </a:r>
            <a:endParaRPr kumimoji="1" lang="en-US" altLang="ja-JP" dirty="0" smtClean="0"/>
          </a:p>
          <a:p>
            <a:endParaRPr kumimoji="1" lang="ja-JP" altLang="en-US" sz="1200" dirty="0" smtClean="0"/>
          </a:p>
          <a:p>
            <a:endParaRPr kumimoji="1" lang="ja-JP" altLang="en-US" sz="1200"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06CAFAE-610A-4CF4-AC8C-AB5FD0D7C095}" type="slidenum">
              <a:rPr kumimoji="1" lang="ja-JP" altLang="en-US" smtClean="0"/>
              <a:t>39</a:t>
            </a:fld>
            <a:endParaRPr kumimoji="1" lang="ja-JP" altLang="en-US"/>
          </a:p>
        </p:txBody>
      </p:sp>
    </p:spTree>
    <p:extLst>
      <p:ext uri="{BB962C8B-B14F-4D97-AF65-F5344CB8AC3E}">
        <p14:creationId xmlns:p14="http://schemas.microsoft.com/office/powerpoint/2010/main" val="4110777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a:t>
            </a:r>
            <a:r>
              <a:rPr kumimoji="1" lang="en-US" altLang="ja-JP" dirty="0" smtClean="0"/>
              <a:t>10</a:t>
            </a:r>
            <a:r>
              <a:rPr kumimoji="1" lang="ja-JP" altLang="en-US" dirty="0" smtClean="0"/>
              <a:t>倍を目指す＞</a:t>
            </a:r>
            <a:endParaRPr kumimoji="1" lang="en-US" altLang="ja-JP" dirty="0" smtClean="0"/>
          </a:p>
          <a:p>
            <a:r>
              <a:rPr kumimoji="1" lang="en-US" altLang="ja-JP" dirty="0" smtClean="0"/>
              <a:t>10%</a:t>
            </a:r>
            <a:r>
              <a:rPr kumimoji="1" lang="ja-JP" altLang="en-US" dirty="0" smtClean="0"/>
              <a:t>増なら従来のどおりのやり方の延長でもできそう</a:t>
            </a:r>
            <a:endParaRPr kumimoji="1" lang="en-US" altLang="ja-JP" dirty="0" smtClean="0"/>
          </a:p>
          <a:p>
            <a:r>
              <a:rPr kumimoji="1" lang="en-US" altLang="ja-JP" dirty="0" smtClean="0"/>
              <a:t>10</a:t>
            </a:r>
            <a:r>
              <a:rPr kumimoji="1" lang="ja-JP" altLang="en-US" dirty="0" smtClean="0"/>
              <a:t>倍となると根本的に発想を変えなければいけない。</a:t>
            </a:r>
            <a:endParaRPr kumimoji="1" lang="en-US" altLang="ja-JP" dirty="0" smtClean="0"/>
          </a:p>
          <a:p>
            <a:r>
              <a:rPr kumimoji="1" lang="ja-JP" altLang="en-US" dirty="0" smtClean="0"/>
              <a:t>⇒あえて高い目標にすることでイノベーションを生み出す</a:t>
            </a:r>
          </a:p>
          <a:p>
            <a:endParaRPr kumimoji="1" lang="en-US" altLang="ja-JP" dirty="0" smtClean="0"/>
          </a:p>
          <a:p>
            <a:r>
              <a:rPr kumimoji="1" lang="ja-JP" altLang="en-US" sz="1200" dirty="0" smtClean="0"/>
              <a:t>＜人力に頼った事業拡大をやめる＞</a:t>
            </a:r>
            <a:endParaRPr kumimoji="1" lang="en-US" altLang="ja-JP" sz="1200" dirty="0" smtClean="0"/>
          </a:p>
          <a:p>
            <a:r>
              <a:rPr kumimoji="1" lang="ja-JP" altLang="en-US" sz="1200" dirty="0" smtClean="0"/>
              <a:t>労働集約型組織では、事業拡大のために人員の増加を検討する</a:t>
            </a:r>
            <a:endParaRPr kumimoji="1" lang="en-US" altLang="ja-JP" sz="1200" dirty="0" smtClean="0"/>
          </a:p>
          <a:p>
            <a:r>
              <a:rPr kumimoji="1" lang="ja-JP" altLang="en-US" sz="1200" dirty="0" smtClean="0"/>
              <a:t>⇒成長率が業界平均と大きく乖離していないときのみ。</a:t>
            </a:r>
            <a:r>
              <a:rPr kumimoji="1" lang="en-US" altLang="ja-JP" sz="1200" dirty="0" smtClean="0"/>
              <a:t>10X</a:t>
            </a:r>
            <a:r>
              <a:rPr kumimoji="1" lang="ja-JP" altLang="en-US" sz="1200" dirty="0" smtClean="0"/>
              <a:t>は人員増強だけでは達成不可能</a:t>
            </a:r>
            <a:endParaRPr kumimoji="1" lang="en-US" altLang="ja-JP" sz="1200"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06CAFAE-610A-4CF4-AC8C-AB5FD0D7C095}" type="slidenum">
              <a:rPr kumimoji="1" lang="ja-JP" altLang="en-US" smtClean="0"/>
              <a:t>40</a:t>
            </a:fld>
            <a:endParaRPr kumimoji="1" lang="ja-JP" altLang="en-US"/>
          </a:p>
        </p:txBody>
      </p:sp>
    </p:spTree>
    <p:extLst>
      <p:ext uri="{BB962C8B-B14F-4D97-AF65-F5344CB8AC3E}">
        <p14:creationId xmlns:p14="http://schemas.microsoft.com/office/powerpoint/2010/main" val="1917380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日本メーカーのプロダクトはどれも似たり寄ったり。</a:t>
            </a:r>
            <a:endParaRPr kumimoji="1" lang="en-US" altLang="ja-JP" dirty="0" smtClean="0"/>
          </a:p>
          <a:p>
            <a:r>
              <a:rPr kumimoji="1" lang="ja-JP" altLang="en-US" dirty="0" smtClean="0"/>
              <a:t>わずかな機能の違いと価格だけが差別化要因となっている。</a:t>
            </a:r>
            <a:endParaRPr kumimoji="1" lang="en-US" altLang="ja-JP" dirty="0" smtClean="0"/>
          </a:p>
          <a:p>
            <a:r>
              <a:rPr kumimoji="1" lang="ja-JP" altLang="en-US" dirty="0" smtClean="0"/>
              <a:t>消費者のカタログスペックでの比較が購買行動に結びついていたが、それも変わりつつある</a:t>
            </a:r>
            <a:endParaRPr kumimoji="1" lang="en-US" altLang="ja-JP" dirty="0" smtClean="0"/>
          </a:p>
          <a:p>
            <a:endParaRPr kumimoji="1" lang="en-US" altLang="ja-JP" dirty="0" smtClean="0"/>
          </a:p>
          <a:p>
            <a:endParaRPr kumimoji="1" lang="en-US" altLang="ja-JP" dirty="0" smtClean="0"/>
          </a:p>
          <a:p>
            <a:r>
              <a:rPr kumimoji="1" lang="ja-JP" altLang="en-US" sz="1200" dirty="0" smtClean="0"/>
              <a:t>・航空業界の競合は？</a:t>
            </a:r>
            <a:endParaRPr kumimoji="1" lang="en-US" altLang="ja-JP" sz="1200" dirty="0" smtClean="0"/>
          </a:p>
          <a:p>
            <a:r>
              <a:rPr kumimoji="1" lang="ja-JP" altLang="en-US" sz="1200" dirty="0" smtClean="0"/>
              <a:t>主流ユーザーはビジネス客。</a:t>
            </a:r>
            <a:endParaRPr kumimoji="1" lang="en-US" altLang="ja-JP" sz="1200" dirty="0" smtClean="0"/>
          </a:p>
          <a:p>
            <a:r>
              <a:rPr kumimoji="1" lang="ja-JP" altLang="en-US" sz="1200" dirty="0" smtClean="0"/>
              <a:t>ビデオ会議の普及により、ビジネス客が減少</a:t>
            </a:r>
            <a:endParaRPr kumimoji="1" lang="en-US" altLang="ja-JP" sz="1200" dirty="0" smtClean="0"/>
          </a:p>
          <a:p>
            <a:endParaRPr kumimoji="1" lang="en-US" altLang="ja-JP" sz="1200" dirty="0" smtClean="0"/>
          </a:p>
          <a:p>
            <a:r>
              <a:rPr kumimoji="1" lang="ja-JP" altLang="en-US" sz="1200" dirty="0" smtClean="0"/>
              <a:t>・カプセルホテルの競合は？</a:t>
            </a:r>
            <a:endParaRPr kumimoji="1" lang="en-US" altLang="ja-JP" sz="1200" dirty="0" smtClean="0"/>
          </a:p>
          <a:p>
            <a:r>
              <a:rPr kumimoji="1" lang="ja-JP" altLang="en-US" sz="1200" dirty="0" smtClean="0"/>
              <a:t>主流ユーザーは終電を逃した人</a:t>
            </a:r>
            <a:endParaRPr kumimoji="1" lang="en-US" altLang="ja-JP" sz="1200" dirty="0" smtClean="0"/>
          </a:p>
          <a:p>
            <a:r>
              <a:rPr kumimoji="1" lang="ja-JP" altLang="en-US" sz="1200" dirty="0" smtClean="0"/>
              <a:t>ビジネスホテルやネットカフェだけでなくタクシーが競合</a:t>
            </a:r>
            <a:endParaRPr kumimoji="1" lang="en-US" altLang="ja-JP"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⇒業界を超えたところに真の競合がいるかもしれない</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r>
              <a:rPr kumimoji="1" lang="ja-JP" altLang="en-US" dirty="0" smtClean="0"/>
              <a:t>＜競合を分析する＞</a:t>
            </a:r>
            <a:endParaRPr kumimoji="1" lang="en-US" altLang="ja-JP" dirty="0" smtClean="0"/>
          </a:p>
          <a:p>
            <a:r>
              <a:rPr kumimoji="1" lang="ja-JP" altLang="en-US" dirty="0" smtClean="0"/>
              <a:t>ターゲットユーザーが同じか？</a:t>
            </a:r>
            <a:endParaRPr kumimoji="1" lang="en-US" altLang="ja-JP" dirty="0" smtClean="0"/>
          </a:p>
          <a:p>
            <a:r>
              <a:rPr kumimoji="1" lang="ja-JP" altLang="en-US" dirty="0" smtClean="0"/>
              <a:t>プロダクトの目指す方向性が同じか？</a:t>
            </a:r>
            <a:endParaRPr kumimoji="1" lang="en-US" altLang="ja-JP" dirty="0" smtClean="0"/>
          </a:p>
          <a:p>
            <a:endParaRPr kumimoji="1" lang="en-US" altLang="ja-JP" dirty="0" smtClean="0"/>
          </a:p>
          <a:p>
            <a:r>
              <a:rPr kumimoji="1" lang="ja-JP" altLang="en-US" dirty="0" smtClean="0"/>
              <a:t>ユーザー層、課題が同じでもコアコンピタンスが異なる中では</a:t>
            </a:r>
            <a:endParaRPr kumimoji="1" lang="en-US" altLang="ja-JP" dirty="0" smtClean="0"/>
          </a:p>
          <a:p>
            <a:r>
              <a:rPr kumimoji="1" lang="ja-JP" altLang="en-US" dirty="0" smtClean="0"/>
              <a:t>他社の解決策を真似る必要はない</a:t>
            </a:r>
            <a:endParaRPr kumimoji="1" lang="en-US" altLang="ja-JP" dirty="0" smtClean="0"/>
          </a:p>
          <a:p>
            <a:r>
              <a:rPr kumimoji="1" lang="ja-JP" altLang="en-US" dirty="0" smtClean="0"/>
              <a:t>競合分析は、自社が気づいていないユーザー課題を抽出ために行う</a:t>
            </a:r>
            <a:endParaRPr kumimoji="1" lang="en-US" altLang="ja-JP" dirty="0" smtClean="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領域の見方によっては競合は同志にもなる</a:t>
            </a:r>
            <a:endParaRPr kumimoji="1" lang="en-US" altLang="ja-JP" dirty="0" smtClean="0"/>
          </a:p>
          <a:p>
            <a:r>
              <a:rPr kumimoji="1" lang="ja-JP" altLang="en-US" dirty="0" smtClean="0"/>
              <a:t>＜同志＞</a:t>
            </a:r>
            <a:endParaRPr kumimoji="1" lang="en-US" altLang="ja-JP" dirty="0" smtClean="0"/>
          </a:p>
          <a:p>
            <a:r>
              <a:rPr kumimoji="1" lang="ja-JP" altLang="en-US" dirty="0" smtClean="0"/>
              <a:t>インターネット広告事業者</a:t>
            </a:r>
            <a:endParaRPr kumimoji="1" lang="en-US" altLang="ja-JP" dirty="0" smtClean="0"/>
          </a:p>
          <a:p>
            <a:r>
              <a:rPr kumimoji="1" lang="ja-JP" altLang="en-US" dirty="0" smtClean="0"/>
              <a:t>サイバーエージェント</a:t>
            </a:r>
            <a:endParaRPr kumimoji="1" lang="en-US" altLang="ja-JP" dirty="0" smtClean="0"/>
          </a:p>
          <a:p>
            <a:r>
              <a:rPr kumimoji="1" lang="en-US" altLang="ja-JP" dirty="0" smtClean="0"/>
              <a:t>DA</a:t>
            </a:r>
            <a:r>
              <a:rPr kumimoji="1" lang="ja-JP" altLang="en-US" dirty="0" smtClean="0"/>
              <a:t>コンソーシアム</a:t>
            </a:r>
            <a:endParaRPr kumimoji="1" lang="en-US" altLang="ja-JP" dirty="0" smtClean="0"/>
          </a:p>
          <a:p>
            <a:r>
              <a:rPr kumimoji="1" lang="ja-JP" altLang="en-US" dirty="0" smtClean="0"/>
              <a:t>デジタルホールディングス</a:t>
            </a:r>
            <a:endParaRPr kumimoji="1" lang="en-US" altLang="ja-JP" dirty="0" smtClean="0"/>
          </a:p>
          <a:p>
            <a:r>
              <a:rPr kumimoji="1" lang="ja-JP" altLang="en-US" dirty="0" smtClean="0"/>
              <a:t>↕競合</a:t>
            </a:r>
            <a:endParaRPr kumimoji="1" lang="en-US" altLang="ja-JP" dirty="0" smtClean="0"/>
          </a:p>
          <a:p>
            <a:r>
              <a:rPr kumimoji="1" lang="ja-JP" altLang="en-US" dirty="0" smtClean="0"/>
              <a:t>新聞</a:t>
            </a:r>
            <a:endParaRPr kumimoji="1" lang="en-US" altLang="ja-JP" dirty="0" smtClean="0"/>
          </a:p>
          <a:p>
            <a:r>
              <a:rPr kumimoji="1" lang="ja-JP" altLang="en-US" dirty="0" smtClean="0"/>
              <a:t>雑誌</a:t>
            </a:r>
            <a:endParaRPr kumimoji="1" lang="en-US" altLang="ja-JP" dirty="0" smtClean="0"/>
          </a:p>
          <a:p>
            <a:r>
              <a:rPr kumimoji="1" lang="ja-JP" altLang="en-US" dirty="0" smtClean="0"/>
              <a:t>ラジオ</a:t>
            </a:r>
            <a:endParaRPr kumimoji="1" lang="en-US" altLang="ja-JP" dirty="0" smtClean="0"/>
          </a:p>
          <a:p>
            <a:r>
              <a:rPr kumimoji="1" lang="ja-JP" altLang="en-US" dirty="0" smtClean="0"/>
              <a:t>テレビ</a:t>
            </a:r>
            <a:endParaRPr kumimoji="1" lang="en-US" altLang="ja-JP" dirty="0" smtClean="0"/>
          </a:p>
          <a:p>
            <a:endParaRPr kumimoji="1" lang="en-US" altLang="ja-JP" dirty="0" smtClean="0"/>
          </a:p>
          <a:p>
            <a:endParaRPr kumimoji="1" lang="ja-JP" altLang="en-US" dirty="0" smtClean="0"/>
          </a:p>
          <a:p>
            <a:endParaRPr kumimoji="1" lang="en-US" altLang="ja-JP" dirty="0" smtClean="0"/>
          </a:p>
          <a:p>
            <a:endParaRPr kumimoji="1" lang="ja-JP"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smtClean="0"/>
          </a:p>
          <a:p>
            <a:endParaRPr kumimoji="1" lang="en-US" altLang="ja-JP" sz="1200" dirty="0" smtClean="0"/>
          </a:p>
          <a:p>
            <a:endParaRPr kumimoji="1" lang="en-US" altLang="ja-JP" sz="1200"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06CAFAE-610A-4CF4-AC8C-AB5FD0D7C095}" type="slidenum">
              <a:rPr kumimoji="1" lang="ja-JP" altLang="en-US" smtClean="0"/>
              <a:t>41</a:t>
            </a:fld>
            <a:endParaRPr kumimoji="1" lang="ja-JP" altLang="en-US"/>
          </a:p>
        </p:txBody>
      </p:sp>
    </p:spTree>
    <p:extLst>
      <p:ext uri="{BB962C8B-B14F-4D97-AF65-F5344CB8AC3E}">
        <p14:creationId xmlns:p14="http://schemas.microsoft.com/office/powerpoint/2010/main" val="512643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ＩＮＳＰＩＲＥＤ</a:t>
            </a:r>
            <a:endParaRPr kumimoji="1" lang="en-US" altLang="ja-JP" sz="1200" dirty="0" smtClean="0"/>
          </a:p>
          <a:p>
            <a:r>
              <a:rPr kumimoji="1" lang="en-US" altLang="ja-JP" sz="1200" dirty="0" smtClean="0"/>
              <a:t>(</a:t>
            </a:r>
            <a:r>
              <a:rPr kumimoji="1" lang="ja-JP" altLang="en-US" sz="1200" dirty="0" smtClean="0"/>
              <a:t>顧客の心を捉える製品の創り方</a:t>
            </a:r>
            <a:r>
              <a:rPr kumimoji="1" lang="en-US" altLang="ja-JP" sz="1200" dirty="0" smtClean="0"/>
              <a:t>)</a:t>
            </a:r>
            <a:endParaRPr kumimoji="1" lang="ja-JP" altLang="en-US" sz="1200" dirty="0" smtClean="0"/>
          </a:p>
          <a:p>
            <a:endParaRPr kumimoji="1" lang="en-US" altLang="ja-JP" dirty="0" smtClean="0"/>
          </a:p>
          <a:p>
            <a:pPr marL="342900" indent="-342900">
              <a:buFont typeface="+mj-lt"/>
              <a:buAutoNum type="arabicPeriod"/>
            </a:pPr>
            <a:r>
              <a:rPr kumimoji="1" lang="ja-JP" altLang="en-US" dirty="0" smtClean="0"/>
              <a:t>ハードウェアはソフトウェアのためにある</a:t>
            </a:r>
            <a:endParaRPr kumimoji="1" lang="en-US" altLang="ja-JP" dirty="0" smtClean="0"/>
          </a:p>
          <a:p>
            <a:pPr marL="342900" indent="-342900">
              <a:buFont typeface="+mj-lt"/>
              <a:buAutoNum type="arabicPeriod"/>
            </a:pPr>
            <a:r>
              <a:rPr kumimoji="1" lang="ja-JP" altLang="en-US" dirty="0" smtClean="0"/>
              <a:t>ソフトウェアはユーザーエクスペリエンスのためにある</a:t>
            </a:r>
            <a:endParaRPr kumimoji="1" lang="en-US" altLang="ja-JP" dirty="0" smtClean="0"/>
          </a:p>
          <a:p>
            <a:pPr marL="342900" indent="-342900">
              <a:buFont typeface="+mj-lt"/>
              <a:buAutoNum type="arabicPeriod"/>
            </a:pPr>
            <a:r>
              <a:rPr kumimoji="1" lang="ja-JP" altLang="en-US" dirty="0" smtClean="0"/>
              <a:t>ユーザーエクスペリエンスは人々の感情を満足させるためにある</a:t>
            </a:r>
          </a:p>
          <a:p>
            <a:endParaRPr kumimoji="1" lang="ja-JP" altLang="en-US" dirty="0"/>
          </a:p>
        </p:txBody>
      </p:sp>
      <p:sp>
        <p:nvSpPr>
          <p:cNvPr id="4" name="スライド番号プレースホルダー 3"/>
          <p:cNvSpPr>
            <a:spLocks noGrp="1"/>
          </p:cNvSpPr>
          <p:nvPr>
            <p:ph type="sldNum" sz="quarter" idx="10"/>
          </p:nvPr>
        </p:nvSpPr>
        <p:spPr/>
        <p:txBody>
          <a:bodyPr/>
          <a:lstStyle/>
          <a:p>
            <a:fld id="{106CAFAE-610A-4CF4-AC8C-AB5FD0D7C095}" type="slidenum">
              <a:rPr kumimoji="1" lang="ja-JP" altLang="en-US" smtClean="0"/>
              <a:t>42</a:t>
            </a:fld>
            <a:endParaRPr kumimoji="1" lang="ja-JP" altLang="en-US"/>
          </a:p>
        </p:txBody>
      </p:sp>
    </p:spTree>
    <p:extLst>
      <p:ext uri="{BB962C8B-B14F-4D97-AF65-F5344CB8AC3E}">
        <p14:creationId xmlns:p14="http://schemas.microsoft.com/office/powerpoint/2010/main" val="296467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サービス化の流れを根幹で支え、一大分野にしたのがソフトウェア</a:t>
            </a:r>
            <a:endParaRPr kumimoji="1" lang="en-US" altLang="ja-JP" dirty="0" smtClean="0"/>
          </a:p>
          <a:p>
            <a:r>
              <a:rPr kumimoji="1" lang="en-US" altLang="ja-JP" dirty="0" smtClean="0"/>
              <a:t>SaaS</a:t>
            </a:r>
            <a:r>
              <a:rPr kumimoji="1" lang="ja-JP" altLang="en-US" dirty="0" smtClean="0"/>
              <a:t>と呼ばれるクラウドサービスが広く普及している。</a:t>
            </a:r>
            <a:endParaRPr kumimoji="1" lang="en-US" altLang="ja-JP" dirty="0" smtClean="0"/>
          </a:p>
          <a:p>
            <a:endParaRPr kumimoji="1" lang="en-US" altLang="ja-JP" dirty="0" smtClean="0"/>
          </a:p>
          <a:p>
            <a:r>
              <a:rPr kumimoji="1" lang="en-US" altLang="ja-JP" dirty="0" smtClean="0"/>
              <a:t>SaaS</a:t>
            </a:r>
            <a:r>
              <a:rPr kumimoji="1" lang="ja-JP" altLang="en-US" dirty="0" smtClean="0"/>
              <a:t>は</a:t>
            </a:r>
            <a:r>
              <a:rPr kumimoji="1" lang="en-US" altLang="ja-JP" dirty="0" smtClean="0"/>
              <a:t>Software</a:t>
            </a:r>
            <a:r>
              <a:rPr kumimoji="1" lang="ja-JP" altLang="en-US" dirty="0" smtClean="0"/>
              <a:t> </a:t>
            </a:r>
            <a:r>
              <a:rPr kumimoji="1" lang="en-US" altLang="ja-JP" dirty="0" smtClean="0"/>
              <a:t>as</a:t>
            </a:r>
            <a:r>
              <a:rPr kumimoji="1" lang="ja-JP" altLang="en-US" dirty="0" smtClean="0"/>
              <a:t> </a:t>
            </a:r>
            <a:r>
              <a:rPr kumimoji="1" lang="en-US" altLang="ja-JP" dirty="0" smtClean="0"/>
              <a:t>a</a:t>
            </a:r>
            <a:r>
              <a:rPr kumimoji="1" lang="ja-JP" altLang="en-US" dirty="0" smtClean="0"/>
              <a:t> </a:t>
            </a:r>
            <a:r>
              <a:rPr kumimoji="1" lang="en-US" altLang="ja-JP" dirty="0" smtClean="0"/>
              <a:t>Service</a:t>
            </a:r>
            <a:r>
              <a:rPr kumimoji="1" lang="ja-JP" altLang="en-US" dirty="0" smtClean="0"/>
              <a:t>の略でユーザーが使う完成形としてのソフトウェアをクラウドの形態で提供するもの</a:t>
            </a:r>
            <a:endParaRPr kumimoji="1" lang="en-US" altLang="ja-JP" dirty="0" smtClean="0"/>
          </a:p>
          <a:p>
            <a:endParaRPr kumimoji="1" lang="en-US" altLang="ja-JP" dirty="0" smtClean="0"/>
          </a:p>
          <a:p>
            <a:r>
              <a:rPr kumimoji="1" lang="ja-JP" altLang="en-US" dirty="0" smtClean="0"/>
              <a:t>今までパッケージソフトとして提供されていた業務アプリケーション</a:t>
            </a:r>
            <a:r>
              <a:rPr kumimoji="1" lang="en-US" altLang="ja-JP" dirty="0" smtClean="0"/>
              <a:t>(</a:t>
            </a:r>
            <a:r>
              <a:rPr kumimoji="1" lang="ja-JP" altLang="en-US" dirty="0" smtClean="0"/>
              <a:t>会計ソフト、勤怠管理システムなど</a:t>
            </a:r>
            <a:r>
              <a:rPr kumimoji="1" lang="en-US" altLang="ja-JP" dirty="0" smtClean="0"/>
              <a:t>)</a:t>
            </a:r>
            <a:r>
              <a:rPr kumimoji="1" lang="ja-JP" altLang="en-US" dirty="0" smtClean="0"/>
              <a:t>を</a:t>
            </a:r>
            <a:r>
              <a:rPr kumimoji="1" lang="en-US" altLang="ja-JP" dirty="0" smtClean="0"/>
              <a:t>SaaS</a:t>
            </a:r>
            <a:r>
              <a:rPr kumimoji="1" lang="ja-JP" altLang="en-US" dirty="0" smtClean="0"/>
              <a:t>として提供されるようになっている。</a:t>
            </a:r>
            <a:endParaRPr kumimoji="1" lang="en-US" altLang="ja-JP" dirty="0" smtClean="0"/>
          </a:p>
          <a:p>
            <a:endParaRPr kumimoji="1" lang="en-US" altLang="ja-JP" dirty="0" smtClean="0"/>
          </a:p>
          <a:p>
            <a:r>
              <a:rPr kumimoji="1" lang="en-US" altLang="ja-JP" dirty="0" smtClean="0"/>
              <a:t>SaaS</a:t>
            </a:r>
            <a:r>
              <a:rPr kumimoji="1" lang="ja-JP" altLang="en-US" dirty="0" smtClean="0"/>
              <a:t>がもたらしたもの</a:t>
            </a:r>
            <a:endParaRPr kumimoji="1" lang="en-US" altLang="ja-JP" dirty="0" smtClean="0"/>
          </a:p>
          <a:p>
            <a:r>
              <a:rPr kumimoji="1" lang="ja-JP" altLang="en-US" dirty="0" smtClean="0"/>
              <a:t>ビジネスモデルの変化</a:t>
            </a:r>
            <a:endParaRPr kumimoji="1" lang="en-US" altLang="ja-JP" dirty="0" smtClean="0"/>
          </a:p>
          <a:p>
            <a:r>
              <a:rPr kumimoji="1" lang="ja-JP" altLang="en-US" dirty="0" smtClean="0"/>
              <a:t>パッケージソフト販売⇒サブスク型の継続ビジネス</a:t>
            </a:r>
            <a:endParaRPr kumimoji="1" lang="en-US" altLang="ja-JP" dirty="0" smtClean="0"/>
          </a:p>
          <a:p>
            <a:r>
              <a:rPr kumimoji="1" lang="ja-JP" altLang="en-US" dirty="0" smtClean="0"/>
              <a:t>使われなければ解約されてしまうリスクがある一方で使われ続けるよう努力と改善を続ければ会社が成長し続ける。</a:t>
            </a:r>
            <a:endParaRPr kumimoji="1" lang="en-US" altLang="ja-JP" dirty="0" smtClean="0"/>
          </a:p>
          <a:p>
            <a:r>
              <a:rPr kumimoji="1" lang="ja-JP" altLang="en-US" dirty="0" smtClean="0"/>
              <a:t>⇒体験をより良いものにしていくことの重要性が増す。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06CAFAE-610A-4CF4-AC8C-AB5FD0D7C095}" type="slidenum">
              <a:rPr kumimoji="1" lang="ja-JP" altLang="en-US" smtClean="0"/>
              <a:t>4</a:t>
            </a:fld>
            <a:endParaRPr kumimoji="1" lang="ja-JP" altLang="en-US"/>
          </a:p>
        </p:txBody>
      </p:sp>
    </p:spTree>
    <p:extLst>
      <p:ext uri="{BB962C8B-B14F-4D97-AF65-F5344CB8AC3E}">
        <p14:creationId xmlns:p14="http://schemas.microsoft.com/office/powerpoint/2010/main" val="2532017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企画、開発、運用手法、技術の変革だけでなく、</a:t>
            </a:r>
            <a:endParaRPr kumimoji="1" lang="en-US" altLang="ja-JP" dirty="0" smtClean="0"/>
          </a:p>
          <a:p>
            <a:r>
              <a:rPr kumimoji="1" lang="ja-JP" altLang="en-US" dirty="0" smtClean="0"/>
              <a:t>推進する人や組織も変革が必要</a:t>
            </a:r>
            <a:endParaRPr kumimoji="1" lang="en-US" altLang="ja-JP" dirty="0" smtClean="0"/>
          </a:p>
          <a:p>
            <a:endParaRPr kumimoji="1" lang="en-US" altLang="ja-JP" dirty="0" smtClean="0"/>
          </a:p>
          <a:p>
            <a:r>
              <a:rPr kumimoji="1" lang="ja-JP" altLang="en-US" dirty="0" smtClean="0"/>
              <a:t>手法は常に進化し続けている。重要なのは手法を学ぶだけでなく、</a:t>
            </a:r>
            <a:endParaRPr kumimoji="1" lang="en-US" altLang="ja-JP" dirty="0" smtClean="0"/>
          </a:p>
          <a:p>
            <a:r>
              <a:rPr kumimoji="1" lang="ja-JP" altLang="en-US" dirty="0" smtClean="0"/>
              <a:t>その背景にある思想を理解し、変化し続けること</a:t>
            </a:r>
            <a:endParaRPr kumimoji="1" lang="en-US" altLang="ja-JP" dirty="0" smtClean="0"/>
          </a:p>
          <a:p>
            <a:endParaRPr kumimoji="1" lang="en-US" altLang="ja-JP" dirty="0" smtClean="0"/>
          </a:p>
          <a:p>
            <a:r>
              <a:rPr kumimoji="1" lang="ja-JP" altLang="en-US" dirty="0" smtClean="0"/>
              <a:t>安定して成長している時期はユーザーのニーズが明確でニーズに応えるプロダクトやサービスを提供するのが定石</a:t>
            </a:r>
            <a:endParaRPr kumimoji="1" lang="en-US" altLang="ja-JP" dirty="0" smtClean="0"/>
          </a:p>
          <a:p>
            <a:r>
              <a:rPr kumimoji="1" lang="ja-JP" altLang="en-US" dirty="0" smtClean="0"/>
              <a:t>あらゆる産業が変革期に入っており、ユーザーのニーズも多様化</a:t>
            </a:r>
            <a:endParaRPr kumimoji="1" lang="en-US" altLang="ja-JP" dirty="0" smtClean="0"/>
          </a:p>
          <a:p>
            <a:r>
              <a:rPr kumimoji="1" lang="ja-JP" altLang="en-US" dirty="0" smtClean="0"/>
              <a:t>⇒ユーザーのニーズを追ってもプロダクトの企画は生まれない。より深いレベルでユーザを理解し、ユーザーの課題や求める価値を抽出し、それに対して最適な解を模索するのが現代のプロダクト企画</a:t>
            </a:r>
            <a:endParaRPr kumimoji="1" lang="en-US" altLang="ja-JP" dirty="0" smtClean="0"/>
          </a:p>
          <a:p>
            <a:endParaRPr kumimoji="1" lang="en-US" altLang="ja-JP" dirty="0" smtClean="0"/>
          </a:p>
          <a:p>
            <a:r>
              <a:rPr kumimoji="1" lang="ja-JP" altLang="en-US" dirty="0" smtClean="0"/>
              <a:t>アジャイル開発：短い期間で行う反復</a:t>
            </a:r>
            <a:r>
              <a:rPr kumimoji="1" lang="en-US" altLang="ja-JP" dirty="0" smtClean="0"/>
              <a:t>(</a:t>
            </a:r>
            <a:r>
              <a:rPr kumimoji="1" lang="ja-JP" altLang="en-US" dirty="0" smtClean="0"/>
              <a:t>仮説検証サイクル</a:t>
            </a:r>
            <a:r>
              <a:rPr kumimoji="1" lang="en-US" altLang="ja-JP" dirty="0" smtClean="0"/>
              <a:t>)</a:t>
            </a:r>
          </a:p>
          <a:p>
            <a:r>
              <a:rPr kumimoji="1" lang="ja-JP" altLang="en-US" dirty="0" smtClean="0"/>
              <a:t>優先順位の高い機能をとりあえず動くようにして、ユーザーのフィードバックを受けながら機能を充実させ完成度を高めていく。</a:t>
            </a:r>
            <a:endParaRPr kumimoji="1" lang="en-US" altLang="ja-JP" dirty="0" smtClean="0"/>
          </a:p>
          <a:p>
            <a:r>
              <a:rPr kumimoji="1" lang="en-US" altLang="ja-JP" dirty="0" smtClean="0"/>
              <a:t>DevOps</a:t>
            </a:r>
            <a:r>
              <a:rPr kumimoji="1" lang="ja-JP" altLang="en-US" dirty="0" smtClean="0"/>
              <a:t>：開発と運用が一体化する形態</a:t>
            </a:r>
            <a:endParaRPr kumimoji="1" lang="en-US" altLang="ja-JP" dirty="0" smtClean="0"/>
          </a:p>
          <a:p>
            <a:r>
              <a:rPr kumimoji="1" lang="ja-JP" altLang="en-US" dirty="0" smtClean="0"/>
              <a:t>クラウドをベースにした</a:t>
            </a:r>
            <a:r>
              <a:rPr kumimoji="1" lang="en-US" altLang="ja-JP" dirty="0" smtClean="0"/>
              <a:t>SaaS</a:t>
            </a:r>
            <a:r>
              <a:rPr kumimoji="1" lang="ja-JP" altLang="en-US" dirty="0" err="1" smtClean="0"/>
              <a:t>のような</a:t>
            </a:r>
            <a:r>
              <a:rPr kumimoji="1" lang="ja-JP" altLang="en-US" dirty="0" smtClean="0"/>
              <a:t>ソフト開発ではリリース後のひと段落はなく、リリースしてからも開発チームと運用担当部署が密接に連携しプロダクトを進化させていく。</a:t>
            </a:r>
          </a:p>
          <a:p>
            <a:endParaRPr kumimoji="1" lang="ja-JP" altLang="en-US" dirty="0" smtClean="0"/>
          </a:p>
          <a:p>
            <a:endParaRPr kumimoji="1" lang="ja-JP" altLang="en-US"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06CAFAE-610A-4CF4-AC8C-AB5FD0D7C095}" type="slidenum">
              <a:rPr kumimoji="1" lang="ja-JP" altLang="en-US" smtClean="0"/>
              <a:t>5</a:t>
            </a:fld>
            <a:endParaRPr kumimoji="1" lang="ja-JP" altLang="en-US"/>
          </a:p>
        </p:txBody>
      </p:sp>
    </p:spTree>
    <p:extLst>
      <p:ext uri="{BB962C8B-B14F-4D97-AF65-F5344CB8AC3E}">
        <p14:creationId xmlns:p14="http://schemas.microsoft.com/office/powerpoint/2010/main" val="2999980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ソフトウェアの価値を理解した上で、プロダクト</a:t>
            </a:r>
            <a:r>
              <a:rPr kumimoji="1" lang="en-US" altLang="ja-JP" dirty="0" smtClean="0"/>
              <a:t>/</a:t>
            </a:r>
            <a:r>
              <a:rPr kumimoji="1" lang="ja-JP" altLang="en-US" dirty="0" smtClean="0"/>
              <a:t>事業開発を前に進めていく。</a:t>
            </a:r>
            <a:endParaRPr kumimoji="1" lang="en-US" altLang="ja-JP" dirty="0" smtClean="0"/>
          </a:p>
          <a:p>
            <a:r>
              <a:rPr kumimoji="1" lang="ja-JP" altLang="en-US" dirty="0" smtClean="0"/>
              <a:t>必要なのは手法の理解ではなく、思想や姿勢</a:t>
            </a:r>
          </a:p>
          <a:p>
            <a:endParaRPr kumimoji="1" lang="en-US" altLang="ja-JP" dirty="0" smtClean="0"/>
          </a:p>
          <a:p>
            <a:r>
              <a:rPr kumimoji="1" lang="ja-JP" altLang="en-US" dirty="0" smtClean="0">
                <a:hlinkClick r:id="rId3"/>
              </a:rPr>
              <a:t>「</a:t>
            </a:r>
            <a:r>
              <a:rPr kumimoji="1" lang="en-US" altLang="ja-JP" dirty="0" smtClean="0">
                <a:hlinkClick r:id="rId3"/>
              </a:rPr>
              <a:t>Why</a:t>
            </a:r>
            <a:r>
              <a:rPr kumimoji="1" lang="ja-JP" altLang="en-US" dirty="0" smtClean="0">
                <a:hlinkClick r:id="rId3"/>
              </a:rPr>
              <a:t> </a:t>
            </a:r>
            <a:r>
              <a:rPr kumimoji="1" lang="en-US" altLang="ja-JP" dirty="0" smtClean="0">
                <a:hlinkClick r:id="rId3"/>
              </a:rPr>
              <a:t>Software</a:t>
            </a:r>
            <a:r>
              <a:rPr kumimoji="1" lang="ja-JP" altLang="en-US" dirty="0" smtClean="0">
                <a:hlinkClick r:id="rId3"/>
              </a:rPr>
              <a:t> </a:t>
            </a:r>
            <a:r>
              <a:rPr kumimoji="1" lang="en-US" altLang="ja-JP" dirty="0" smtClean="0">
                <a:hlinkClick r:id="rId3"/>
              </a:rPr>
              <a:t>is</a:t>
            </a:r>
            <a:r>
              <a:rPr kumimoji="1" lang="ja-JP" altLang="en-US" dirty="0" smtClean="0">
                <a:hlinkClick r:id="rId3"/>
              </a:rPr>
              <a:t> </a:t>
            </a:r>
            <a:r>
              <a:rPr kumimoji="1" lang="en-US" altLang="ja-JP" dirty="0" smtClean="0">
                <a:hlinkClick r:id="rId3"/>
              </a:rPr>
              <a:t>Eating</a:t>
            </a:r>
            <a:r>
              <a:rPr kumimoji="1" lang="ja-JP" altLang="en-US" dirty="0" smtClean="0">
                <a:hlinkClick r:id="rId3"/>
              </a:rPr>
              <a:t> </a:t>
            </a:r>
            <a:r>
              <a:rPr kumimoji="1" lang="en-US" altLang="ja-JP" dirty="0" smtClean="0">
                <a:hlinkClick r:id="rId3"/>
              </a:rPr>
              <a:t>the</a:t>
            </a:r>
            <a:r>
              <a:rPr kumimoji="1" lang="ja-JP" altLang="en-US" dirty="0" smtClean="0">
                <a:hlinkClick r:id="rId3"/>
              </a:rPr>
              <a:t> </a:t>
            </a:r>
            <a:r>
              <a:rPr kumimoji="1" lang="en-US" altLang="ja-JP" dirty="0" smtClean="0">
                <a:hlinkClick r:id="rId3"/>
              </a:rPr>
              <a:t>World</a:t>
            </a:r>
            <a:r>
              <a:rPr kumimoji="1" lang="ja-JP" altLang="en-US" dirty="0" smtClean="0">
                <a:hlinkClick r:id="rId3"/>
              </a:rPr>
              <a:t>」</a:t>
            </a:r>
            <a:endParaRPr kumimoji="1" lang="en-US" altLang="ja-JP" dirty="0" smtClean="0"/>
          </a:p>
          <a:p>
            <a:r>
              <a:rPr kumimoji="1" lang="ja-JP" altLang="en-US" dirty="0" smtClean="0"/>
              <a:t>映画業界から農業、国防までさまざまな業界がソフトウェア企業によってディスラプト</a:t>
            </a:r>
            <a:r>
              <a:rPr kumimoji="1" lang="en-US" altLang="ja-JP" dirty="0" smtClean="0"/>
              <a:t>(</a:t>
            </a:r>
            <a:r>
              <a:rPr kumimoji="1" lang="ja-JP" altLang="en-US" dirty="0" smtClean="0"/>
              <a:t>破壊</a:t>
            </a:r>
            <a:r>
              <a:rPr kumimoji="1" lang="en-US" altLang="ja-JP" dirty="0" smtClean="0"/>
              <a:t>)</a:t>
            </a:r>
            <a:r>
              <a:rPr kumimoji="1" lang="ja-JP" altLang="en-US" dirty="0" smtClean="0"/>
              <a:t>されている</a:t>
            </a:r>
            <a:endParaRPr kumimoji="1" lang="en-US" altLang="ja-JP" dirty="0" smtClean="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ソフトウェアの流儀、可能性を知り、ソフトウェアが抱える限界も理解して開発の望む姿勢が必要</a:t>
            </a:r>
            <a:endParaRPr kumimoji="1" lang="en-US" altLang="ja-JP" dirty="0" smtClean="0"/>
          </a:p>
          <a:p>
            <a:r>
              <a:rPr kumimoji="1" lang="ja-JP" altLang="en-US" dirty="0" smtClean="0"/>
              <a:t>ソフトウェア技術を理解し、事業に活用できる人材が必要</a:t>
            </a:r>
            <a:endParaRPr kumimoji="1" lang="en-US" altLang="ja-JP" dirty="0" smtClean="0"/>
          </a:p>
          <a:p>
            <a:r>
              <a:rPr kumimoji="1" lang="ja-JP" altLang="en-US" dirty="0" smtClean="0"/>
              <a:t>失敗することを前提に、作っては壊すことを</a:t>
            </a:r>
            <a:r>
              <a:rPr kumimoji="1" lang="ja-JP" altLang="en-US" dirty="0" err="1" smtClean="0"/>
              <a:t>良し</a:t>
            </a:r>
            <a:r>
              <a:rPr kumimoji="1" lang="ja-JP" altLang="en-US" dirty="0" smtClean="0"/>
              <a:t>とする文化が必要</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日々進化するソフトウェア技術や変化するビジネスモデルの中で最も重要なのは変化しないものを理解すること。ビジョンやミッション。社会課題や価値観</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目指す世界観に対してソフトウェアという変化し続ける手段を用いる人間に必要なのは成し遂げようとする執念であり、成し遂げるために考えること、考え続けること。</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06CAFAE-610A-4CF4-AC8C-AB5FD0D7C095}" type="slidenum">
              <a:rPr kumimoji="1" lang="ja-JP" altLang="en-US" smtClean="0"/>
              <a:t>6</a:t>
            </a:fld>
            <a:endParaRPr kumimoji="1" lang="ja-JP" altLang="en-US"/>
          </a:p>
        </p:txBody>
      </p:sp>
    </p:spTree>
    <p:extLst>
      <p:ext uri="{BB962C8B-B14F-4D97-AF65-F5344CB8AC3E}">
        <p14:creationId xmlns:p14="http://schemas.microsoft.com/office/powerpoint/2010/main" val="4029775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PC</a:t>
            </a:r>
            <a:r>
              <a:rPr kumimoji="1" lang="ja-JP" altLang="en-US" dirty="0" smtClean="0"/>
              <a:t>やソフトウェアは１社による垂直統合モデルではなく、多くのプレイヤーが異なるレイヤーを担当する水平分散モデルになるオープン化が進む</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日本独自使用が中心だった</a:t>
            </a:r>
            <a:r>
              <a:rPr kumimoji="1" lang="en-US" altLang="ja-JP" dirty="0" smtClean="0"/>
              <a:t>PC</a:t>
            </a:r>
            <a:r>
              <a:rPr kumimoji="1" lang="ja-JP" altLang="en-US" dirty="0" smtClean="0"/>
              <a:t>もオープンなグローバルスタンダードに準じていく</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06CAFAE-610A-4CF4-AC8C-AB5FD0D7C095}" type="slidenum">
              <a:rPr kumimoji="1" lang="ja-JP" altLang="en-US" smtClean="0"/>
              <a:t>9</a:t>
            </a:fld>
            <a:endParaRPr kumimoji="1" lang="ja-JP" altLang="en-US"/>
          </a:p>
        </p:txBody>
      </p:sp>
    </p:spTree>
    <p:extLst>
      <p:ext uri="{BB962C8B-B14F-4D97-AF65-F5344CB8AC3E}">
        <p14:creationId xmlns:p14="http://schemas.microsoft.com/office/powerpoint/2010/main" val="2882826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半導体の集積化、高性能化</a:t>
            </a:r>
            <a:endParaRPr kumimoji="1" lang="en-US" altLang="ja-JP" dirty="0" smtClean="0"/>
          </a:p>
          <a:p>
            <a:r>
              <a:rPr kumimoji="1" lang="ja-JP" altLang="en-US" dirty="0" smtClean="0"/>
              <a:t>⇒</a:t>
            </a:r>
            <a:endParaRPr kumimoji="1" lang="en-US" altLang="ja-JP" dirty="0" smtClean="0"/>
          </a:p>
          <a:p>
            <a:r>
              <a:rPr kumimoji="1" lang="ja-JP" altLang="en-US" dirty="0" smtClean="0"/>
              <a:t>産業用途でもコンピューターの活用シーンが広がる</a:t>
            </a:r>
            <a:endParaRPr kumimoji="1" lang="en-US" altLang="ja-JP" dirty="0" smtClean="0"/>
          </a:p>
          <a:p>
            <a:endParaRPr kumimoji="1" lang="en-US" altLang="ja-JP" dirty="0" smtClean="0"/>
          </a:p>
          <a:p>
            <a:r>
              <a:rPr kumimoji="1" lang="ja-JP" altLang="en-US" dirty="0" smtClean="0"/>
              <a:t>メインフレームと呼ばれた大型汎用機からミニコン、ワークステーション、</a:t>
            </a:r>
            <a:r>
              <a:rPr kumimoji="1" lang="en-US" altLang="ja-JP" dirty="0" smtClean="0"/>
              <a:t>PC</a:t>
            </a:r>
            <a:r>
              <a:rPr kumimoji="1" lang="ja-JP" altLang="en-US" dirty="0" smtClean="0"/>
              <a:t>サーバーへとハードウェアの小型化が進む</a:t>
            </a:r>
            <a:endParaRPr kumimoji="1" lang="en-US" altLang="ja-JP" dirty="0" smtClean="0"/>
          </a:p>
          <a:p>
            <a:r>
              <a:rPr kumimoji="1" lang="ja-JP" altLang="en-US" dirty="0" smtClean="0"/>
              <a:t>コンピューターの性能と反比例しながら価格は下落</a:t>
            </a:r>
            <a:endParaRPr kumimoji="1" lang="en-US" altLang="ja-JP" dirty="0" smtClean="0"/>
          </a:p>
          <a:p>
            <a:r>
              <a:rPr kumimoji="1" lang="ja-JP" altLang="en-US" dirty="0" smtClean="0"/>
              <a:t>⇒経理、会計、人事、総務一般などさまざまはオフィス業務に対応したアプリケーションソフトウェアが登場</a:t>
            </a:r>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06CAFAE-610A-4CF4-AC8C-AB5FD0D7C095}" type="slidenum">
              <a:rPr kumimoji="1" lang="ja-JP" altLang="en-US" smtClean="0"/>
              <a:t>10</a:t>
            </a:fld>
            <a:endParaRPr kumimoji="1" lang="ja-JP" altLang="en-US"/>
          </a:p>
        </p:txBody>
      </p:sp>
    </p:spTree>
    <p:extLst>
      <p:ext uri="{BB962C8B-B14F-4D97-AF65-F5344CB8AC3E}">
        <p14:creationId xmlns:p14="http://schemas.microsoft.com/office/powerpoint/2010/main" val="616107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おもちゃと思われていたものが世界を変える</a:t>
            </a:r>
            <a:endParaRPr kumimoji="1" lang="en-US" altLang="ja-JP" dirty="0" smtClean="0"/>
          </a:p>
          <a:p>
            <a:r>
              <a:rPr kumimoji="1" lang="en-US" altLang="ja-JP" dirty="0" smtClean="0"/>
              <a:t>	</a:t>
            </a:r>
            <a:r>
              <a:rPr kumimoji="1" lang="ja-JP" altLang="en-US" dirty="0" smtClean="0"/>
              <a:t>登場当時の</a:t>
            </a:r>
            <a:r>
              <a:rPr kumimoji="1" lang="en-US" altLang="ja-JP" dirty="0" smtClean="0"/>
              <a:t>PC</a:t>
            </a:r>
            <a:r>
              <a:rPr kumimoji="1" lang="ja-JP" altLang="en-US" dirty="0" smtClean="0"/>
              <a:t>はコンピューターマニアの週末の遊び道具</a:t>
            </a:r>
            <a:endParaRPr kumimoji="1" lang="en-US" altLang="ja-JP" dirty="0" smtClean="0"/>
          </a:p>
          <a:p>
            <a:r>
              <a:rPr kumimoji="1" lang="en-US" altLang="ja-JP" dirty="0" smtClean="0"/>
              <a:t>	</a:t>
            </a:r>
            <a:r>
              <a:rPr kumimoji="1" lang="ja-JP" altLang="en-US" dirty="0" smtClean="0"/>
              <a:t>インターネットの黎明期、</a:t>
            </a:r>
            <a:r>
              <a:rPr kumimoji="1" lang="en-US" altLang="ja-JP" dirty="0" smtClean="0"/>
              <a:t>Web</a:t>
            </a:r>
            <a:r>
              <a:rPr kumimoji="1" lang="ja-JP" altLang="en-US" dirty="0" smtClean="0"/>
              <a:t>技術は「ゆるい情報共有ツール」</a:t>
            </a:r>
            <a:endParaRPr kumimoji="1" lang="en-US" altLang="ja-JP" dirty="0" smtClean="0"/>
          </a:p>
          <a:p>
            <a:endParaRPr kumimoji="1" lang="en-US" altLang="ja-JP" dirty="0" smtClean="0"/>
          </a:p>
          <a:p>
            <a:r>
              <a:rPr kumimoji="1" lang="ja-JP" altLang="en-US" dirty="0" smtClean="0"/>
              <a:t>ユーザー体験の価値が飛躍的に高まった</a:t>
            </a:r>
            <a:endParaRPr kumimoji="1" lang="en-US" altLang="ja-JP" dirty="0" smtClean="0"/>
          </a:p>
          <a:p>
            <a:r>
              <a:rPr kumimoji="1" lang="en-US" altLang="ja-JP" dirty="0" smtClean="0"/>
              <a:t>	</a:t>
            </a:r>
            <a:r>
              <a:rPr kumimoji="1" lang="ja-JP" altLang="en-US" dirty="0" smtClean="0"/>
              <a:t>過去は機能が備わっていることが重要</a:t>
            </a:r>
            <a:endParaRPr kumimoji="1" lang="en-US" altLang="ja-JP" dirty="0" smtClean="0"/>
          </a:p>
          <a:p>
            <a:r>
              <a:rPr kumimoji="1" lang="en-US" altLang="ja-JP" dirty="0" smtClean="0"/>
              <a:t>	</a:t>
            </a:r>
            <a:r>
              <a:rPr kumimoji="1" lang="ja-JP" altLang="en-US" dirty="0" smtClean="0"/>
              <a:t>使いやすさが重要</a:t>
            </a:r>
            <a:endParaRPr kumimoji="1" lang="en-US" altLang="ja-JP" dirty="0" smtClean="0"/>
          </a:p>
          <a:p>
            <a:r>
              <a:rPr kumimoji="1" lang="en-US" altLang="ja-JP" dirty="0" smtClean="0"/>
              <a:t>	</a:t>
            </a:r>
            <a:r>
              <a:rPr kumimoji="1" lang="ja-JP" altLang="en-US" dirty="0" smtClean="0"/>
              <a:t>体験が価値を持つようになった</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06CAFAE-610A-4CF4-AC8C-AB5FD0D7C095}" type="slidenum">
              <a:rPr kumimoji="1" lang="ja-JP" altLang="en-US" smtClean="0"/>
              <a:t>11</a:t>
            </a:fld>
            <a:endParaRPr kumimoji="1" lang="ja-JP" altLang="en-US"/>
          </a:p>
        </p:txBody>
      </p:sp>
    </p:spTree>
    <p:extLst>
      <p:ext uri="{BB962C8B-B14F-4D97-AF65-F5344CB8AC3E}">
        <p14:creationId xmlns:p14="http://schemas.microsoft.com/office/powerpoint/2010/main" val="98566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ln w="0"/>
                <a:solidFill>
                  <a:schemeClr val="accent1"/>
                </a:solidFill>
                <a:effectLst>
                  <a:outerShdw blurRad="38100" dist="25400" dir="5400000" algn="ctr" rotWithShape="0">
                    <a:srgbClr val="6E747A">
                      <a:alpha val="43000"/>
                    </a:srgbClr>
                  </a:outerShdw>
                </a:effectLst>
              </a:rPr>
              <a:t>IT</a:t>
            </a:r>
            <a:r>
              <a:rPr kumimoji="1" lang="ja-JP" altLang="en-US" dirty="0" smtClean="0">
                <a:ln w="0"/>
                <a:solidFill>
                  <a:schemeClr val="accent1"/>
                </a:solidFill>
                <a:effectLst>
                  <a:outerShdw blurRad="38100" dist="25400" dir="5400000" algn="ctr" rotWithShape="0">
                    <a:srgbClr val="6E747A">
                      <a:alpha val="43000"/>
                    </a:srgbClr>
                  </a:outerShdw>
                </a:effectLst>
              </a:rPr>
              <a:t>を「効率化の道具」と過少評価</a:t>
            </a:r>
            <a:endParaRPr kumimoji="1" lang="en-US" altLang="ja-JP" dirty="0" smtClean="0">
              <a:ln w="0"/>
              <a:solidFill>
                <a:schemeClr val="accent1"/>
              </a:solidFill>
              <a:effectLst>
                <a:outerShdw blurRad="38100" dist="25400" dir="5400000" algn="ctr" rotWithShape="0">
                  <a:srgbClr val="6E747A">
                    <a:alpha val="43000"/>
                  </a:srgbClr>
                </a:outerShdw>
              </a:effectLst>
            </a:endParaRPr>
          </a:p>
          <a:p>
            <a:r>
              <a:rPr kumimoji="1" lang="en-US" altLang="ja-JP" dirty="0" smtClean="0"/>
              <a:t>	</a:t>
            </a:r>
            <a:r>
              <a:rPr kumimoji="1" lang="ja-JP" altLang="en-US" dirty="0" smtClean="0"/>
              <a:t>効率化や省力化だけが</a:t>
            </a:r>
            <a:r>
              <a:rPr kumimoji="1" lang="en-US" altLang="ja-JP" dirty="0" smtClean="0"/>
              <a:t>IT</a:t>
            </a:r>
            <a:r>
              <a:rPr kumimoji="1" lang="ja-JP" altLang="en-US" dirty="0" smtClean="0"/>
              <a:t>の可能性ではない。</a:t>
            </a:r>
            <a:endParaRPr kumimoji="1" lang="en-US" altLang="ja-JP" dirty="0" smtClean="0"/>
          </a:p>
          <a:p>
            <a:r>
              <a:rPr kumimoji="1" lang="en-US" altLang="ja-JP" dirty="0" smtClean="0"/>
              <a:t>	</a:t>
            </a:r>
            <a:r>
              <a:rPr kumimoji="1" lang="ja-JP" altLang="en-US" dirty="0" smtClean="0"/>
              <a:t>既存の産業ルールを壊し、新たなビジネスに作り替えるパワーがある</a:t>
            </a:r>
            <a:endParaRPr kumimoji="1" lang="en-US" altLang="ja-JP" dirty="0" smtClean="0"/>
          </a:p>
          <a:p>
            <a:r>
              <a:rPr kumimoji="1" lang="en-US" altLang="ja-JP" dirty="0" smtClean="0"/>
              <a:t>90</a:t>
            </a:r>
            <a:r>
              <a:rPr kumimoji="1" lang="ja-JP" altLang="en-US" dirty="0" smtClean="0"/>
              <a:t>年代後半　ドットコム・バブルが発生し新しいビジネスの概念を生み出す</a:t>
            </a:r>
            <a:endParaRPr kumimoji="1" lang="en-US" altLang="ja-JP" dirty="0" smtClean="0"/>
          </a:p>
          <a:p>
            <a:r>
              <a:rPr kumimoji="1" lang="en-US" altLang="ja-JP" dirty="0" smtClean="0"/>
              <a:t>2000</a:t>
            </a:r>
            <a:r>
              <a:rPr kumimoji="1" lang="ja-JP" altLang="en-US" dirty="0" smtClean="0"/>
              <a:t>年代に入るとドットコム・バブルは崩壊</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＜米国の製造業＞壊滅的な打撃を受けていた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バブル期の失敗から学び、より大きな成功を収めるというダイナミズムが産業を強化</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GAFA</a:t>
            </a:r>
            <a:r>
              <a:rPr kumimoji="1" lang="ja-JP" altLang="en-US" dirty="0" smtClean="0"/>
              <a:t>の成功</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＜日本は製造業＞一定の強さを誇っていた</a:t>
            </a:r>
            <a:endParaRPr kumimoji="1" lang="en-US" altLang="ja-JP" dirty="0" smtClean="0"/>
          </a:p>
          <a:p>
            <a:r>
              <a:rPr kumimoji="1" lang="ja-JP" altLang="en-US" dirty="0" smtClean="0"/>
              <a:t>新興</a:t>
            </a:r>
            <a:r>
              <a:rPr kumimoji="1" lang="en-US" altLang="ja-JP" dirty="0" smtClean="0"/>
              <a:t>IT</a:t>
            </a:r>
            <a:r>
              <a:rPr kumimoji="1" lang="ja-JP" altLang="en-US" dirty="0" smtClean="0"/>
              <a:t>企業の利益は大企業の利益に比べれば小さい</a:t>
            </a:r>
            <a:endParaRPr kumimoji="1" lang="en-US" altLang="ja-JP" dirty="0" smtClean="0"/>
          </a:p>
          <a:p>
            <a:r>
              <a:rPr kumimoji="1" lang="ja-JP" altLang="en-US" dirty="0" smtClean="0"/>
              <a:t>⇒</a:t>
            </a:r>
            <a:r>
              <a:rPr kumimoji="1" lang="en-US" altLang="ja-JP" dirty="0" smtClean="0"/>
              <a:t>IT</a:t>
            </a:r>
            <a:r>
              <a:rPr kumimoji="1" lang="ja-JP" altLang="en-US" dirty="0" smtClean="0"/>
              <a:t>軽視につながった</a:t>
            </a:r>
            <a:endParaRPr kumimoji="1" lang="en-US" altLang="ja-JP" dirty="0" smtClean="0"/>
          </a:p>
          <a:p>
            <a:r>
              <a:rPr kumimoji="1" lang="ja-JP" altLang="en-US" dirty="0" smtClean="0"/>
              <a:t>現在も</a:t>
            </a:r>
            <a:r>
              <a:rPr kumimoji="1" lang="en-US" altLang="ja-JP" dirty="0" smtClean="0"/>
              <a:t>IT</a:t>
            </a:r>
            <a:r>
              <a:rPr kumimoji="1" lang="ja-JP" altLang="en-US" dirty="0" smtClean="0"/>
              <a:t>軽視の風潮が続いている</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smtClean="0"/>
          </a:p>
          <a:p>
            <a:endParaRPr kumimoji="1" lang="ja-JP" altLang="en-US"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06CAFAE-610A-4CF4-AC8C-AB5FD0D7C095}" type="slidenum">
              <a:rPr kumimoji="1" lang="ja-JP" altLang="en-US" smtClean="0"/>
              <a:t>13</a:t>
            </a:fld>
            <a:endParaRPr kumimoji="1" lang="ja-JP" altLang="en-US"/>
          </a:p>
        </p:txBody>
      </p:sp>
    </p:spTree>
    <p:extLst>
      <p:ext uri="{BB962C8B-B14F-4D97-AF65-F5344CB8AC3E}">
        <p14:creationId xmlns:p14="http://schemas.microsoft.com/office/powerpoint/2010/main" val="115891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8250" y="1122363"/>
            <a:ext cx="7429500" cy="2387600"/>
          </a:xfrm>
        </p:spPr>
        <p:txBody>
          <a:bodyPr anchor="b"/>
          <a:lstStyle>
            <a:lvl1pPr algn="ctr">
              <a:defRPr sz="4875" cap="none" baseline="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kumimoji="1" lang="ja-JP" altLang="en-US" smtClean="0"/>
              <a:t>マスター サブタイトルの書式設定</a:t>
            </a:r>
            <a:endParaRPr kumimoji="1" lang="ja-JP" altLang="en-US" dirty="0"/>
          </a:p>
        </p:txBody>
      </p:sp>
      <p:sp>
        <p:nvSpPr>
          <p:cNvPr id="7" name="フッター プレースホルダー 6"/>
          <p:cNvSpPr>
            <a:spLocks noGrp="1"/>
          </p:cNvSpPr>
          <p:nvPr>
            <p:ph type="ftr" sz="quarter" idx="10"/>
          </p:nvPr>
        </p:nvSpPr>
        <p:spPr/>
        <p:txBody>
          <a:bodyPr/>
          <a:lstStyle/>
          <a:p>
            <a:r>
              <a:rPr lang="en-US" altLang="ja-JP" smtClean="0"/>
              <a:t>https://coredou.com/</a:t>
            </a:r>
            <a:endParaRPr lang="en-US" altLang="ja-JP" dirty="0"/>
          </a:p>
        </p:txBody>
      </p:sp>
      <p:sp>
        <p:nvSpPr>
          <p:cNvPr id="8" name="スライド番号プレースホルダー 7"/>
          <p:cNvSpPr>
            <a:spLocks noGrp="1"/>
          </p:cNvSpPr>
          <p:nvPr>
            <p:ph type="sldNum" sz="quarter" idx="11"/>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4813165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8" y="457200"/>
            <a:ext cx="3194943" cy="1600200"/>
          </a:xfrm>
        </p:spPr>
        <p:txBody>
          <a:bodyPr anchor="b"/>
          <a:lstStyle>
            <a:lvl1pPr>
              <a:defRPr sz="2600" cap="none" baseline="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4211340" y="987426"/>
            <a:ext cx="5014913" cy="4873625"/>
          </a:xfrm>
        </p:spPr>
        <p:txBody>
          <a:bodyPr/>
          <a:lstStyle>
            <a:lvl1pPr marL="0" indent="0">
              <a:buNone/>
              <a:defRPr sz="2600" cap="none" baseline="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r>
              <a:rPr kumimoji="1" lang="ja-JP" altLang="en-US" smtClean="0"/>
              <a:t>図を追加</a:t>
            </a:r>
            <a:endParaRPr kumimoji="1" lang="ja-JP" altLang="en-US"/>
          </a:p>
        </p:txBody>
      </p:sp>
      <p:sp>
        <p:nvSpPr>
          <p:cNvPr id="4" name="テキスト プレースホルダー 3"/>
          <p:cNvSpPr>
            <a:spLocks noGrp="1"/>
          </p:cNvSpPr>
          <p:nvPr>
            <p:ph type="body" sz="half" idx="2"/>
          </p:nvPr>
        </p:nvSpPr>
        <p:spPr>
          <a:xfrm>
            <a:off x="682328" y="2057400"/>
            <a:ext cx="3194943" cy="3811588"/>
          </a:xfrm>
        </p:spPr>
        <p:txBody>
          <a:bodyPr/>
          <a:lstStyle>
            <a:lvl1pPr marL="0" indent="0">
              <a:buNone/>
              <a:defRPr sz="1300" cap="none" baseline="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smtClean="0"/>
              <a:t>マスター テキストの書式設定</a:t>
            </a:r>
          </a:p>
        </p:txBody>
      </p:sp>
      <p:sp>
        <p:nvSpPr>
          <p:cNvPr id="8" name="フッター プレースホルダー 7"/>
          <p:cNvSpPr>
            <a:spLocks noGrp="1"/>
          </p:cNvSpPr>
          <p:nvPr>
            <p:ph type="ftr" sz="quarter" idx="10"/>
          </p:nvPr>
        </p:nvSpPr>
        <p:spPr/>
        <p:txBody>
          <a:bodyPr/>
          <a:lstStyle/>
          <a:p>
            <a:r>
              <a:rPr lang="en-US" altLang="ja-JP" smtClean="0"/>
              <a:t>https://coredou.com/</a:t>
            </a:r>
            <a:endParaRPr lang="en-US" altLang="ja-JP" dirty="0"/>
          </a:p>
        </p:txBody>
      </p:sp>
      <p:sp>
        <p:nvSpPr>
          <p:cNvPr id="9" name="スライド番号プレースホルダー 8"/>
          <p:cNvSpPr>
            <a:spLocks noGrp="1"/>
          </p:cNvSpPr>
          <p:nvPr>
            <p:ph type="sldNum" sz="quarter" idx="11"/>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9439195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cap="none" baseline="0"/>
            </a:lvl1p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lvl1pPr>
              <a:defRPr cap="none" baseline="0"/>
            </a:lvl1pPr>
            <a:lvl2pPr>
              <a:defRPr cap="none" baseline="0"/>
            </a:lvl2pPr>
            <a:lvl3pPr>
              <a:defRPr cap="none" baseline="0"/>
            </a:lvl3pPr>
            <a:lvl4pPr>
              <a:defRPr cap="none" baseline="0"/>
            </a:lvl4pPr>
            <a:lvl5pPr>
              <a:defRPr cap="none" baseline="0"/>
            </a:lvl5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フッター プレースホルダー 6"/>
          <p:cNvSpPr>
            <a:spLocks noGrp="1"/>
          </p:cNvSpPr>
          <p:nvPr>
            <p:ph type="ftr" sz="quarter" idx="10"/>
          </p:nvPr>
        </p:nvSpPr>
        <p:spPr/>
        <p:txBody>
          <a:bodyPr/>
          <a:lstStyle/>
          <a:p>
            <a:r>
              <a:rPr lang="en-US" altLang="ja-JP" smtClean="0"/>
              <a:t>https://coredou.com/</a:t>
            </a:r>
            <a:endParaRPr lang="en-US" altLang="ja-JP" dirty="0"/>
          </a:p>
        </p:txBody>
      </p:sp>
      <p:sp>
        <p:nvSpPr>
          <p:cNvPr id="8" name="スライド番号プレースホルダー 7"/>
          <p:cNvSpPr>
            <a:spLocks noGrp="1"/>
          </p:cNvSpPr>
          <p:nvPr>
            <p:ph type="sldNum" sz="quarter" idx="11"/>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1792877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8981" y="365125"/>
            <a:ext cx="2135981" cy="5811838"/>
          </a:xfrm>
        </p:spPr>
        <p:txBody>
          <a:bodyPr vert="eaVert"/>
          <a:lstStyle>
            <a:lvl1pPr>
              <a:defRPr cap="none" baseline="0"/>
            </a:lvl1p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81037" y="365125"/>
            <a:ext cx="6284119" cy="5811838"/>
          </a:xfrm>
        </p:spPr>
        <p:txBody>
          <a:bodyPr vert="eaVert"/>
          <a:lstStyle>
            <a:lvl1pPr>
              <a:defRPr cap="none" baseline="0"/>
            </a:lvl1pPr>
            <a:lvl2pPr>
              <a:defRPr cap="none" baseline="0"/>
            </a:lvl2pPr>
            <a:lvl3pPr>
              <a:defRPr cap="none" baseline="0"/>
            </a:lvl3pPr>
            <a:lvl4pPr>
              <a:defRPr cap="none" baseline="0"/>
            </a:lvl4pPr>
            <a:lvl5pPr>
              <a:defRPr cap="none" baseline="0"/>
            </a:lvl5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フッター プレースホルダー 6"/>
          <p:cNvSpPr>
            <a:spLocks noGrp="1"/>
          </p:cNvSpPr>
          <p:nvPr>
            <p:ph type="ftr" sz="quarter" idx="10"/>
          </p:nvPr>
        </p:nvSpPr>
        <p:spPr/>
        <p:txBody>
          <a:bodyPr/>
          <a:lstStyle/>
          <a:p>
            <a:r>
              <a:rPr lang="en-US" altLang="ja-JP" smtClean="0"/>
              <a:t>https://coredou.com/</a:t>
            </a:r>
            <a:endParaRPr lang="en-US" altLang="ja-JP" dirty="0"/>
          </a:p>
        </p:txBody>
      </p:sp>
      <p:sp>
        <p:nvSpPr>
          <p:cNvPr id="8" name="スライド番号プレースホルダー 7"/>
          <p:cNvSpPr>
            <a:spLocks noGrp="1"/>
          </p:cNvSpPr>
          <p:nvPr>
            <p:ph type="sldNum" sz="quarter" idx="11"/>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931790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Title 1"/>
          <p:cNvSpPr>
            <a:spLocks noGrp="1"/>
          </p:cNvSpPr>
          <p:nvPr>
            <p:ph type="title"/>
          </p:nvPr>
        </p:nvSpPr>
        <p:spPr>
          <a:xfrm>
            <a:off x="633000" y="0"/>
            <a:ext cx="8640000" cy="720000"/>
          </a:xfrm>
        </p:spPr>
        <p:txBody>
          <a:bodyPr/>
          <a:lstStyle>
            <a:lvl1pPr>
              <a:defRPr cap="none" baseline="0"/>
            </a:lvl1pPr>
          </a:lstStyle>
          <a:p>
            <a:r>
              <a:rPr lang="ja-JP" altLang="en-US" smtClean="0"/>
              <a:t>マスター タイトルの書式設定</a:t>
            </a:r>
            <a:endParaRPr lang="en-US" dirty="0"/>
          </a:p>
        </p:txBody>
      </p:sp>
      <p:sp>
        <p:nvSpPr>
          <p:cNvPr id="12" name="Content Placeholder 2"/>
          <p:cNvSpPr>
            <a:spLocks noGrp="1"/>
          </p:cNvSpPr>
          <p:nvPr>
            <p:ph sz="quarter" idx="13"/>
          </p:nvPr>
        </p:nvSpPr>
        <p:spPr>
          <a:xfrm>
            <a:off x="742441" y="2367094"/>
            <a:ext cx="8420609" cy="3424107"/>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a:xfrm>
            <a:off x="6238974" y="5883277"/>
            <a:ext cx="2228850" cy="365125"/>
          </a:xfrm>
          <a:prstGeom prst="rect">
            <a:avLst/>
          </a:prstGeom>
        </p:spPr>
        <p:txBody>
          <a:bodyPr/>
          <a:lstStyle/>
          <a:p>
            <a:fld id="{25F3E13C-A920-4836-B5B2-B5FB915946E5}" type="datetime1">
              <a:rPr lang="en-US" altLang="ja-JP" smtClean="0"/>
              <a:t>9/3/2020</a:t>
            </a:fld>
            <a:endParaRPr lang="en-US" dirty="0"/>
          </a:p>
        </p:txBody>
      </p:sp>
      <p:sp>
        <p:nvSpPr>
          <p:cNvPr id="5" name="Footer Placeholder 4"/>
          <p:cNvSpPr>
            <a:spLocks noGrp="1"/>
          </p:cNvSpPr>
          <p:nvPr>
            <p:ph type="ftr" sz="quarter" idx="11"/>
          </p:nvPr>
        </p:nvSpPr>
        <p:spPr>
          <a:xfrm>
            <a:off x="0" y="6492875"/>
            <a:ext cx="3170651" cy="365125"/>
          </a:xfrm>
        </p:spPr>
        <p:txBody>
          <a:bodyPr/>
          <a:lstStyle>
            <a:lvl1pPr>
              <a:defRPr sz="2000">
                <a:solidFill>
                  <a:schemeClr val="tx2"/>
                </a:solidFill>
              </a:defRPr>
            </a:lvl1pPr>
          </a:lstStyle>
          <a:p>
            <a:r>
              <a:rPr lang="en-US" dirty="0" smtClean="0"/>
              <a:t>https://coredou.com/</a:t>
            </a:r>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598874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cap="none" baseline="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lvl1pPr>
              <a:defRPr cap="none" baseline="0"/>
            </a:lvl1pPr>
            <a:lvl2pPr>
              <a:defRPr cap="none" baseline="0"/>
            </a:lvl2pPr>
            <a:lvl3pPr>
              <a:defRPr cap="none" baseline="0"/>
            </a:lvl3pPr>
            <a:lvl4pPr>
              <a:defRPr cap="none" baseline="0"/>
            </a:lvl4pPr>
            <a:lvl5pPr>
              <a:defRPr cap="none" baseline="0"/>
            </a:lvl5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フッター プレースホルダー 6"/>
          <p:cNvSpPr>
            <a:spLocks noGrp="1"/>
          </p:cNvSpPr>
          <p:nvPr>
            <p:ph type="ftr" sz="quarter" idx="10"/>
          </p:nvPr>
        </p:nvSpPr>
        <p:spPr/>
        <p:txBody>
          <a:bodyPr/>
          <a:lstStyle/>
          <a:p>
            <a:r>
              <a:rPr lang="en-US" altLang="ja-JP" smtClean="0"/>
              <a:t>https://coredou.com/</a:t>
            </a:r>
            <a:endParaRPr lang="en-US" altLang="ja-JP" dirty="0"/>
          </a:p>
        </p:txBody>
      </p:sp>
      <p:sp>
        <p:nvSpPr>
          <p:cNvPr id="8" name="スライド番号プレースホルダー 7"/>
          <p:cNvSpPr>
            <a:spLocks noGrp="1"/>
          </p:cNvSpPr>
          <p:nvPr>
            <p:ph type="sldNum" sz="quarter" idx="11"/>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874898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5878" y="1709739"/>
            <a:ext cx="8543925" cy="2852737"/>
          </a:xfrm>
        </p:spPr>
        <p:txBody>
          <a:bodyPr anchor="b"/>
          <a:lstStyle>
            <a:lvl1pPr>
              <a:defRPr sz="4875" cap="none" baseline="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75878" y="4589464"/>
            <a:ext cx="8543925" cy="1500187"/>
          </a:xfrm>
        </p:spPr>
        <p:txBody>
          <a:bodyPr/>
          <a:lstStyle>
            <a:lvl1pPr marL="0" indent="0">
              <a:buNone/>
              <a:defRPr sz="1950" cap="none" baseline="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kumimoji="1" lang="ja-JP" altLang="en-US" smtClean="0"/>
              <a:t>マスター テキストの書式設定</a:t>
            </a:r>
          </a:p>
        </p:txBody>
      </p:sp>
      <p:sp>
        <p:nvSpPr>
          <p:cNvPr id="7" name="フッター プレースホルダー 6"/>
          <p:cNvSpPr>
            <a:spLocks noGrp="1"/>
          </p:cNvSpPr>
          <p:nvPr>
            <p:ph type="ftr" sz="quarter" idx="10"/>
          </p:nvPr>
        </p:nvSpPr>
        <p:spPr/>
        <p:txBody>
          <a:bodyPr/>
          <a:lstStyle/>
          <a:p>
            <a:r>
              <a:rPr lang="en-US" altLang="ja-JP" smtClean="0"/>
              <a:t>https://coredou.com/</a:t>
            </a:r>
            <a:endParaRPr lang="en-US" altLang="ja-JP" dirty="0"/>
          </a:p>
        </p:txBody>
      </p:sp>
      <p:sp>
        <p:nvSpPr>
          <p:cNvPr id="8" name="スライド番号プレースホルダー 7"/>
          <p:cNvSpPr>
            <a:spLocks noGrp="1"/>
          </p:cNvSpPr>
          <p:nvPr>
            <p:ph type="sldNum" sz="quarter" idx="11"/>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093059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cap="none" baseline="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81038" y="1825625"/>
            <a:ext cx="4210050" cy="4351338"/>
          </a:xfrm>
        </p:spPr>
        <p:txBody>
          <a:bodyPr/>
          <a:lstStyle>
            <a:lvl1pPr>
              <a:defRPr cap="none" baseline="0"/>
            </a:lvl1pPr>
            <a:lvl2pPr>
              <a:defRPr cap="none" baseline="0"/>
            </a:lvl2pPr>
            <a:lvl3pPr>
              <a:defRPr cap="none" baseline="0"/>
            </a:lvl3pPr>
            <a:lvl4pPr>
              <a:defRPr cap="none" baseline="0"/>
            </a:lvl4pPr>
            <a:lvl5pPr>
              <a:defRPr cap="none" baseline="0"/>
            </a:lvl5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14913" y="1825625"/>
            <a:ext cx="4210050" cy="4351338"/>
          </a:xfrm>
        </p:spPr>
        <p:txBody>
          <a:bodyPr/>
          <a:lstStyle>
            <a:lvl1pPr>
              <a:defRPr cap="none" baseline="0"/>
            </a:lvl1pPr>
            <a:lvl2pPr>
              <a:defRPr cap="none" baseline="0"/>
            </a:lvl2pPr>
            <a:lvl3pPr>
              <a:defRPr cap="none" baseline="0"/>
            </a:lvl3pPr>
            <a:lvl4pPr>
              <a:defRPr cap="none" baseline="0"/>
            </a:lvl4pPr>
            <a:lvl5pPr>
              <a:defRPr cap="none" baseline="0"/>
            </a:lvl5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8" name="フッター プレースホルダー 7"/>
          <p:cNvSpPr>
            <a:spLocks noGrp="1"/>
          </p:cNvSpPr>
          <p:nvPr>
            <p:ph type="ftr" sz="quarter" idx="10"/>
          </p:nvPr>
        </p:nvSpPr>
        <p:spPr/>
        <p:txBody>
          <a:bodyPr/>
          <a:lstStyle/>
          <a:p>
            <a:r>
              <a:rPr lang="en-US" altLang="ja-JP" smtClean="0"/>
              <a:t>https://coredou.com/</a:t>
            </a:r>
            <a:endParaRPr lang="en-US" altLang="ja-JP" dirty="0"/>
          </a:p>
        </p:txBody>
      </p:sp>
      <p:sp>
        <p:nvSpPr>
          <p:cNvPr id="9" name="スライド番号プレースホルダー 8"/>
          <p:cNvSpPr>
            <a:spLocks noGrp="1"/>
          </p:cNvSpPr>
          <p:nvPr>
            <p:ph type="sldNum" sz="quarter" idx="11"/>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2404833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8" y="365126"/>
            <a:ext cx="8543925" cy="1325563"/>
          </a:xfrm>
        </p:spPr>
        <p:txBody>
          <a:bodyPr/>
          <a:lstStyle>
            <a:lvl1pPr>
              <a:defRPr cap="none" baseline="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82328" y="1681163"/>
            <a:ext cx="4190702"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82328" y="2505075"/>
            <a:ext cx="4190702" cy="3684588"/>
          </a:xfrm>
        </p:spPr>
        <p:txBody>
          <a:bodyPr/>
          <a:lstStyle>
            <a:lvl1pPr>
              <a:defRPr cap="none" baseline="0"/>
            </a:lvl1pPr>
            <a:lvl2pPr>
              <a:defRPr cap="none" baseline="0"/>
            </a:lvl2pPr>
            <a:lvl3pPr>
              <a:defRPr cap="none" baseline="0"/>
            </a:lvl3pPr>
            <a:lvl4pPr>
              <a:defRPr cap="none" baseline="0"/>
            </a:lvl4pPr>
            <a:lvl5pPr>
              <a:defRPr cap="none" baseline="0"/>
            </a:lvl5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14913" y="1681163"/>
            <a:ext cx="4211340"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14913" y="2505075"/>
            <a:ext cx="4211340" cy="3684588"/>
          </a:xfrm>
        </p:spPr>
        <p:txBody>
          <a:bodyPr/>
          <a:lstStyle>
            <a:lvl1pPr>
              <a:defRPr cap="none" baseline="0"/>
            </a:lvl1pPr>
            <a:lvl2pPr>
              <a:defRPr cap="none" baseline="0"/>
            </a:lvl2pPr>
            <a:lvl3pPr>
              <a:defRPr cap="none" baseline="0"/>
            </a:lvl3pPr>
            <a:lvl4pPr>
              <a:defRPr cap="none" baseline="0"/>
            </a:lvl4pPr>
            <a:lvl5pPr>
              <a:defRPr cap="none" baseline="0"/>
            </a:lvl5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0" name="フッター プレースホルダー 9"/>
          <p:cNvSpPr>
            <a:spLocks noGrp="1"/>
          </p:cNvSpPr>
          <p:nvPr>
            <p:ph type="ftr" sz="quarter" idx="10"/>
          </p:nvPr>
        </p:nvSpPr>
        <p:spPr/>
        <p:txBody>
          <a:bodyPr/>
          <a:lstStyle/>
          <a:p>
            <a:r>
              <a:rPr lang="en-US" altLang="ja-JP" smtClean="0"/>
              <a:t>https://coredou.com/</a:t>
            </a:r>
            <a:endParaRPr lang="en-US" altLang="ja-JP" dirty="0"/>
          </a:p>
        </p:txBody>
      </p:sp>
      <p:sp>
        <p:nvSpPr>
          <p:cNvPr id="11" name="スライド番号プレースホルダー 10"/>
          <p:cNvSpPr>
            <a:spLocks noGrp="1"/>
          </p:cNvSpPr>
          <p:nvPr>
            <p:ph type="sldNum" sz="quarter" idx="11"/>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858273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633000" y="-1"/>
            <a:ext cx="8640000" cy="720000"/>
          </a:xfrm>
        </p:spPr>
        <p:txBody>
          <a:bodyPr/>
          <a:lstStyle>
            <a:lvl1pPr>
              <a:defRPr cap="none" baseline="0"/>
            </a:lvl1pPr>
          </a:lstStyle>
          <a:p>
            <a:r>
              <a:rPr kumimoji="1" lang="ja-JP" altLang="en-US" smtClean="0"/>
              <a:t>マスター タイトルの書式設定</a:t>
            </a:r>
            <a:endParaRPr kumimoji="1" lang="ja-JP" altLang="en-US"/>
          </a:p>
        </p:txBody>
      </p:sp>
      <p:sp>
        <p:nvSpPr>
          <p:cNvPr id="6" name="フッター プレースホルダー 5"/>
          <p:cNvSpPr>
            <a:spLocks noGrp="1"/>
          </p:cNvSpPr>
          <p:nvPr>
            <p:ph type="ftr" sz="quarter" idx="10"/>
          </p:nvPr>
        </p:nvSpPr>
        <p:spPr/>
        <p:txBody>
          <a:bodyPr/>
          <a:lstStyle/>
          <a:p>
            <a:r>
              <a:rPr lang="en-US" altLang="ja-JP" smtClean="0"/>
              <a:t>https://coredou.com/</a:t>
            </a:r>
            <a:endParaRPr lang="en-US" altLang="ja-JP" dirty="0"/>
          </a:p>
        </p:txBody>
      </p:sp>
      <p:sp>
        <p:nvSpPr>
          <p:cNvPr id="7" name="スライド番号プレースホルダー 6"/>
          <p:cNvSpPr>
            <a:spLocks noGrp="1"/>
          </p:cNvSpPr>
          <p:nvPr>
            <p:ph type="sldNum" sz="quarter" idx="11"/>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4382548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フッター プレースホルダー 4"/>
          <p:cNvSpPr>
            <a:spLocks noGrp="1"/>
          </p:cNvSpPr>
          <p:nvPr>
            <p:ph type="ftr" sz="quarter" idx="10"/>
          </p:nvPr>
        </p:nvSpPr>
        <p:spPr/>
        <p:txBody>
          <a:bodyPr/>
          <a:lstStyle/>
          <a:p>
            <a:r>
              <a:rPr lang="en-US" altLang="ja-JP" smtClean="0"/>
              <a:t>https://coredou.com/</a:t>
            </a:r>
            <a:endParaRPr lang="en-US" altLang="ja-JP" dirty="0"/>
          </a:p>
        </p:txBody>
      </p:sp>
      <p:sp>
        <p:nvSpPr>
          <p:cNvPr id="6" name="スライド番号プレースホルダー 5"/>
          <p:cNvSpPr>
            <a:spLocks noGrp="1"/>
          </p:cNvSpPr>
          <p:nvPr>
            <p:ph type="sldNum" sz="quarter" idx="11"/>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7771634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8" y="457200"/>
            <a:ext cx="3194943" cy="1600200"/>
          </a:xfrm>
        </p:spPr>
        <p:txBody>
          <a:bodyPr anchor="b"/>
          <a:lstStyle>
            <a:lvl1pPr>
              <a:defRPr sz="2600" cap="none" baseline="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4211340" y="987426"/>
            <a:ext cx="5014913" cy="4873625"/>
          </a:xfrm>
        </p:spPr>
        <p:txBody>
          <a:bodyPr/>
          <a:lstStyle>
            <a:lvl1pPr>
              <a:defRPr sz="2600" cap="none" baseline="0"/>
            </a:lvl1pPr>
            <a:lvl2pPr>
              <a:defRPr sz="2275" cap="none" baseline="0"/>
            </a:lvl2pPr>
            <a:lvl3pPr>
              <a:defRPr sz="1950" cap="none" baseline="0"/>
            </a:lvl3pPr>
            <a:lvl4pPr>
              <a:defRPr sz="1625" cap="none" baseline="0"/>
            </a:lvl4pPr>
            <a:lvl5pPr>
              <a:defRPr sz="1625" cap="none" baseline="0"/>
            </a:lvl5pPr>
            <a:lvl6pPr>
              <a:defRPr sz="1625"/>
            </a:lvl6pPr>
            <a:lvl7pPr>
              <a:defRPr sz="1625"/>
            </a:lvl7pPr>
            <a:lvl8pPr>
              <a:defRPr sz="1625"/>
            </a:lvl8pPr>
            <a:lvl9pPr>
              <a:defRPr sz="1625"/>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82328" y="2057400"/>
            <a:ext cx="3194943" cy="3811588"/>
          </a:xfrm>
        </p:spPr>
        <p:txBody>
          <a:bodyPr/>
          <a:lstStyle>
            <a:lvl1pPr marL="0" indent="0">
              <a:buNone/>
              <a:defRPr sz="1300" cap="none" baseline="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smtClean="0"/>
              <a:t>マスター テキストの書式設定</a:t>
            </a:r>
          </a:p>
        </p:txBody>
      </p:sp>
      <p:sp>
        <p:nvSpPr>
          <p:cNvPr id="8" name="フッター プレースホルダー 7"/>
          <p:cNvSpPr>
            <a:spLocks noGrp="1"/>
          </p:cNvSpPr>
          <p:nvPr>
            <p:ph type="ftr" sz="quarter" idx="10"/>
          </p:nvPr>
        </p:nvSpPr>
        <p:spPr/>
        <p:txBody>
          <a:bodyPr/>
          <a:lstStyle/>
          <a:p>
            <a:r>
              <a:rPr lang="en-US" altLang="ja-JP" smtClean="0"/>
              <a:t>https://coredou.com/</a:t>
            </a:r>
            <a:endParaRPr lang="en-US" altLang="ja-JP" dirty="0"/>
          </a:p>
        </p:txBody>
      </p:sp>
      <p:sp>
        <p:nvSpPr>
          <p:cNvPr id="9" name="スライド番号プレースホルダー 8"/>
          <p:cNvSpPr>
            <a:spLocks noGrp="1"/>
          </p:cNvSpPr>
          <p:nvPr>
            <p:ph type="sldNum" sz="quarter" idx="11"/>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3021720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4">
            <a:alphaModFix/>
            <a:extLst>
              <a:ext uri="{28A0092B-C50C-407E-A947-70E740481C1C}">
                <a14:useLocalDpi xmlns:a14="http://schemas.microsoft.com/office/drawing/2010/main" val="0"/>
              </a:ext>
            </a:extLst>
          </a:blip>
          <a:srcRect/>
          <a:stretch>
            <a:fillRect/>
          </a:stretch>
        </p:blipFill>
        <p:spPr bwMode="auto">
          <a:xfrm>
            <a:off x="1" y="-1"/>
            <a:ext cx="9906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742443" y="618519"/>
            <a:ext cx="8421116" cy="1596177"/>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42443" y="2367095"/>
            <a:ext cx="8421117" cy="3424107"/>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Footer Placeholder 4"/>
          <p:cNvSpPr>
            <a:spLocks noGrp="1"/>
          </p:cNvSpPr>
          <p:nvPr>
            <p:ph type="ftr" sz="quarter" idx="3"/>
          </p:nvPr>
        </p:nvSpPr>
        <p:spPr>
          <a:xfrm>
            <a:off x="0" y="6492875"/>
            <a:ext cx="5421720" cy="365125"/>
          </a:xfrm>
          <a:prstGeom prst="rect">
            <a:avLst/>
          </a:prstGeom>
        </p:spPr>
        <p:txBody>
          <a:bodyPr vert="horz" lIns="91440" tIns="45720" rIns="91440" bIns="45720" rtlCol="0" anchor="ctr"/>
          <a:lstStyle>
            <a:lvl1pPr algn="l">
              <a:defRPr sz="1800" b="0">
                <a:solidFill>
                  <a:schemeClr val="tx2"/>
                </a:solidFill>
              </a:defRPr>
            </a:lvl1pPr>
          </a:lstStyle>
          <a:p>
            <a:r>
              <a:rPr lang="en-US" altLang="ja-JP" dirty="0" smtClean="0"/>
              <a:t>https://coredou.com/</a:t>
            </a:r>
            <a:endParaRPr lang="en-US" altLang="ja-JP" dirty="0"/>
          </a:p>
        </p:txBody>
      </p:sp>
      <p:sp>
        <p:nvSpPr>
          <p:cNvPr id="6" name="Slide Number Placeholder 5"/>
          <p:cNvSpPr>
            <a:spLocks noGrp="1"/>
          </p:cNvSpPr>
          <p:nvPr>
            <p:ph type="sldNum" sz="quarter" idx="4"/>
          </p:nvPr>
        </p:nvSpPr>
        <p:spPr>
          <a:xfrm>
            <a:off x="8542636" y="5883277"/>
            <a:ext cx="620924" cy="365125"/>
          </a:xfrm>
          <a:prstGeom prst="rect">
            <a:avLst/>
          </a:prstGeom>
        </p:spPr>
        <p:txBody>
          <a:bodyPr vert="horz" lIns="91440" tIns="45720" rIns="91440" bIns="45720" rtlCol="0" anchor="ctr"/>
          <a:lstStyle>
            <a:lvl1pPr algn="r">
              <a:defRPr sz="1000">
                <a:solidFill>
                  <a:schemeClr val="tx1"/>
                </a:solidFill>
              </a:defRPr>
            </a:lvl1pPr>
          </a:lstStyle>
          <a:p>
            <a:fld id="{D57F1E4F-1CFF-5643-939E-217C01CDF565}" type="slidenum">
              <a:rPr lang="en-US" smtClean="0"/>
              <a:pPr/>
              <a:t>‹#›</a:t>
            </a:fld>
            <a:endParaRPr lang="en-US" dirty="0"/>
          </a:p>
        </p:txBody>
      </p:sp>
      <p:pic>
        <p:nvPicPr>
          <p:cNvPr id="8" name="Picture 6" descr="Droplets-SD-Content-R1d.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Tree>
    <p:extLst>
      <p:ext uri="{BB962C8B-B14F-4D97-AF65-F5344CB8AC3E}">
        <p14:creationId xmlns:p14="http://schemas.microsoft.com/office/powerpoint/2010/main" val="1649289783"/>
      </p:ext>
    </p:extLst>
  </p:cSld>
  <p:clrMap bg1="lt1" tx1="dk1" bg2="lt2" tx2="dk2" accent1="accent1" accent2="accent2" accent3="accent3" accent4="accent4" accent5="accent5" accent6="accent6" hlink="hlink" folHlink="folHlink"/>
  <p:sldLayoutIdLst>
    <p:sldLayoutId id="2147483749" r:id="rId1"/>
    <p:sldLayoutId id="2147483748"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iming>
    <p:tnLst>
      <p:par>
        <p:cTn id="1" dur="indefinite" restart="never" nodeType="tmRoot"/>
      </p:par>
    </p:tnLst>
  </p:timing>
  <p:hf sldNum="0" hdr="0" dt="0"/>
  <p:txStyles>
    <p:titleStyle>
      <a:lvl1pPr algn="ctr" defTabSz="914400" rtl="0" eaLnBrk="1" latinLnBrk="0" hangingPunct="1">
        <a:lnSpc>
          <a:spcPct val="90000"/>
        </a:lnSpc>
        <a:spcBef>
          <a:spcPct val="0"/>
        </a:spcBef>
        <a:buNone/>
        <a:defRPr kumimoji="1"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kumimoji="1"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kumimoji="1"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kumimoji="1"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jpg"/><Relationship Id="rId10" Type="http://schemas.openxmlformats.org/officeDocument/2006/relationships/image" Target="../media/image10.png"/><Relationship Id="rId4" Type="http://schemas.openxmlformats.org/officeDocument/2006/relationships/image" Target="../media/image4.jp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2.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ideo" Target="https://www.youtube.com/embed/SdiuMZnenno" TargetMode="Externa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www.dailyshincho.jp/article/2019/07060631/?all=1" TargetMode="External"/><Relationship Id="rId4" Type="http://schemas.openxmlformats.org/officeDocument/2006/relationships/image" Target="../media/image63.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3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8.jp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jp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7.jpg"/><Relationship Id="rId7"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10" Type="http://schemas.openxmlformats.org/officeDocument/2006/relationships/image" Target="../media/image33.jpg"/><Relationship Id="rId4" Type="http://schemas.openxmlformats.org/officeDocument/2006/relationships/hyperlink" Target="http://www.second-opinion.co.jp/column/2018/03/%E3%82%A4%E3%83%B3%E3%82%BF%E3%83%BC%E3%83%8D%E3%83%83%E3%83%88%EF%BC%9A%E3%83%9E%E3%83%BC%E3%82%AF%E3%83%BB%E3%82%A2%E3%83%B3%E3%83%89%E3%83%AA%E3%83%BC%E3%82%BB%E3%83%B3%E3%81%AE%E4%BA%88%E6%B8%AC/" TargetMode="External"/><Relationship Id="rId9" Type="http://schemas.openxmlformats.org/officeDocument/2006/relationships/image" Target="../media/image3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media.startup-db.com/research/marketcap-global" TargetMode="External"/><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ソフトウェアファースト</a:t>
            </a:r>
            <a:endParaRPr kumimoji="1" lang="ja-JP" altLang="en-US" dirty="0"/>
          </a:p>
        </p:txBody>
      </p:sp>
      <p:sp>
        <p:nvSpPr>
          <p:cNvPr id="3" name="サブタイトル 2"/>
          <p:cNvSpPr>
            <a:spLocks noGrp="1"/>
          </p:cNvSpPr>
          <p:nvPr>
            <p:ph type="subTitle" idx="1"/>
          </p:nvPr>
        </p:nvSpPr>
        <p:spPr/>
        <p:txBody>
          <a:bodyPr/>
          <a:lstStyle/>
          <a:p>
            <a:r>
              <a:rPr kumimoji="1" lang="ja-JP" altLang="en-US" dirty="0" smtClean="0"/>
              <a:t>及川卓也著</a:t>
            </a:r>
            <a:endParaRPr kumimoji="1" lang="ja-JP" altLang="en-US" dirty="0"/>
          </a:p>
        </p:txBody>
      </p:sp>
      <p:sp>
        <p:nvSpPr>
          <p:cNvPr id="4" name="フッター プレースホルダー 3"/>
          <p:cNvSpPr>
            <a:spLocks noGrp="1"/>
          </p:cNvSpPr>
          <p:nvPr>
            <p:ph type="ftr" sz="quarter" idx="10"/>
          </p:nvPr>
        </p:nvSpPr>
        <p:spPr/>
        <p:txBody>
          <a:bodyPr/>
          <a:lstStyle/>
          <a:p>
            <a:r>
              <a:rPr lang="en-US" smtClean="0"/>
              <a:t>https://coredou.com/</a:t>
            </a:r>
            <a:endParaRPr lang="en-US" dirty="0"/>
          </a:p>
        </p:txBody>
      </p:sp>
    </p:spTree>
    <p:extLst>
      <p:ext uri="{BB962C8B-B14F-4D97-AF65-F5344CB8AC3E}">
        <p14:creationId xmlns:p14="http://schemas.microsoft.com/office/powerpoint/2010/main" val="39794840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アプリケーションの時代で失われた競争力</a:t>
            </a:r>
            <a:endParaRPr kumimoji="1" lang="ja-JP" altLang="en-US" dirty="0"/>
          </a:p>
        </p:txBody>
      </p:sp>
      <p:sp>
        <p:nvSpPr>
          <p:cNvPr id="4" name="フッター プレースホルダー 3"/>
          <p:cNvSpPr>
            <a:spLocks noGrp="1"/>
          </p:cNvSpPr>
          <p:nvPr>
            <p:ph type="ftr" sz="quarter" idx="11"/>
          </p:nvPr>
        </p:nvSpPr>
        <p:spPr/>
        <p:txBody>
          <a:bodyPr/>
          <a:lstStyle/>
          <a:p>
            <a:r>
              <a:rPr lang="en-US" smtClean="0"/>
              <a:t>https://coredou.com/</a:t>
            </a:r>
            <a:endParaRPr lang="en-US" dirty="0"/>
          </a:p>
        </p:txBody>
      </p:sp>
      <p:sp>
        <p:nvSpPr>
          <p:cNvPr id="6" name="テキスト ボックス 5"/>
          <p:cNvSpPr txBox="1"/>
          <p:nvPr/>
        </p:nvSpPr>
        <p:spPr>
          <a:xfrm>
            <a:off x="2781300" y="4279901"/>
            <a:ext cx="6972301" cy="830997"/>
          </a:xfrm>
          <a:prstGeom prst="rect">
            <a:avLst/>
          </a:prstGeom>
          <a:noFill/>
        </p:spPr>
        <p:txBody>
          <a:bodyPr wrap="square" rtlCol="0">
            <a:spAutoFit/>
          </a:bodyPr>
          <a:lstStyle/>
          <a:p>
            <a:r>
              <a:rPr kumimoji="1" lang="ja-JP" alt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ハードウェアの小型化が進む</a:t>
            </a:r>
            <a:endParaRPr kumimoji="1" lang="en-US" altLang="ja-JP"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r>
              <a:rPr kumimoji="1" lang="ja-JP" altLang="en-US"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コンピューターの性能と反比例しながら価格は</a:t>
            </a:r>
            <a:r>
              <a:rPr kumimoji="1" lang="ja-JP" alt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下落</a:t>
            </a:r>
            <a:endParaRPr kumimoji="1" lang="en-US" altLang="ja-JP"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grpSp>
        <p:nvGrpSpPr>
          <p:cNvPr id="24" name="グループ化 23"/>
          <p:cNvGrpSpPr/>
          <p:nvPr/>
        </p:nvGrpSpPr>
        <p:grpSpPr>
          <a:xfrm>
            <a:off x="304800" y="2641600"/>
            <a:ext cx="9067799" cy="1498600"/>
            <a:chOff x="1540531" y="3357758"/>
            <a:chExt cx="6596336" cy="780307"/>
          </a:xfrm>
        </p:grpSpPr>
        <p:sp>
          <p:nvSpPr>
            <p:cNvPr id="25" name="フリーフォーム 24"/>
            <p:cNvSpPr/>
            <p:nvPr/>
          </p:nvSpPr>
          <p:spPr>
            <a:xfrm>
              <a:off x="1540531" y="3357758"/>
              <a:ext cx="864485" cy="392859"/>
            </a:xfrm>
            <a:custGeom>
              <a:avLst/>
              <a:gdLst>
                <a:gd name="connsiteX0" fmla="*/ 0 w 864485"/>
                <a:gd name="connsiteY0" fmla="*/ 39286 h 392859"/>
                <a:gd name="connsiteX1" fmla="*/ 39286 w 864485"/>
                <a:gd name="connsiteY1" fmla="*/ 0 h 392859"/>
                <a:gd name="connsiteX2" fmla="*/ 825199 w 864485"/>
                <a:gd name="connsiteY2" fmla="*/ 0 h 392859"/>
                <a:gd name="connsiteX3" fmla="*/ 864485 w 864485"/>
                <a:gd name="connsiteY3" fmla="*/ 39286 h 392859"/>
                <a:gd name="connsiteX4" fmla="*/ 864485 w 864485"/>
                <a:gd name="connsiteY4" fmla="*/ 353573 h 392859"/>
                <a:gd name="connsiteX5" fmla="*/ 825199 w 864485"/>
                <a:gd name="connsiteY5" fmla="*/ 392859 h 392859"/>
                <a:gd name="connsiteX6" fmla="*/ 39286 w 864485"/>
                <a:gd name="connsiteY6" fmla="*/ 392859 h 392859"/>
                <a:gd name="connsiteX7" fmla="*/ 0 w 864485"/>
                <a:gd name="connsiteY7" fmla="*/ 353573 h 392859"/>
                <a:gd name="connsiteX8" fmla="*/ 0 w 864485"/>
                <a:gd name="connsiteY8" fmla="*/ 39286 h 39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485" h="392859">
                  <a:moveTo>
                    <a:pt x="0" y="39286"/>
                  </a:moveTo>
                  <a:cubicBezTo>
                    <a:pt x="0" y="17589"/>
                    <a:pt x="17589" y="0"/>
                    <a:pt x="39286" y="0"/>
                  </a:cubicBezTo>
                  <a:lnTo>
                    <a:pt x="825199" y="0"/>
                  </a:lnTo>
                  <a:cubicBezTo>
                    <a:pt x="846896" y="0"/>
                    <a:pt x="864485" y="17589"/>
                    <a:pt x="864485" y="39286"/>
                  </a:cubicBezTo>
                  <a:lnTo>
                    <a:pt x="864485" y="353573"/>
                  </a:lnTo>
                  <a:cubicBezTo>
                    <a:pt x="864485" y="375270"/>
                    <a:pt x="846896" y="392859"/>
                    <a:pt x="825199" y="392859"/>
                  </a:cubicBezTo>
                  <a:lnTo>
                    <a:pt x="39286" y="392859"/>
                  </a:lnTo>
                  <a:cubicBezTo>
                    <a:pt x="17589" y="392859"/>
                    <a:pt x="0" y="375270"/>
                    <a:pt x="0" y="353573"/>
                  </a:cubicBezTo>
                  <a:lnTo>
                    <a:pt x="0" y="3928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008" tIns="64008" rIns="64008" bIns="165243" numCol="1" spcCol="1270" anchor="t" anchorCtr="0">
              <a:noAutofit/>
            </a:bodyPr>
            <a:lstStyle/>
            <a:p>
              <a:pPr lvl="0" algn="l" defTabSz="400050">
                <a:lnSpc>
                  <a:spcPct val="90000"/>
                </a:lnSpc>
                <a:spcBef>
                  <a:spcPct val="0"/>
                </a:spcBef>
                <a:spcAft>
                  <a:spcPct val="35000"/>
                </a:spcAft>
              </a:pPr>
              <a:r>
                <a:rPr kumimoji="1" lang="ja-JP" altLang="en-US" sz="2000" kern="1200" dirty="0" smtClean="0"/>
                <a:t>メインフレーム</a:t>
              </a:r>
              <a:endParaRPr kumimoji="1" lang="ja-JP" altLang="en-US" sz="2000" kern="1200" dirty="0"/>
            </a:p>
          </p:txBody>
        </p:sp>
        <p:sp>
          <p:nvSpPr>
            <p:cNvPr id="26" name="フリーフォーム 25"/>
            <p:cNvSpPr/>
            <p:nvPr/>
          </p:nvSpPr>
          <p:spPr>
            <a:xfrm>
              <a:off x="1717594" y="3619665"/>
              <a:ext cx="864485" cy="518400"/>
            </a:xfrm>
            <a:custGeom>
              <a:avLst/>
              <a:gdLst>
                <a:gd name="connsiteX0" fmla="*/ 0 w 864485"/>
                <a:gd name="connsiteY0" fmla="*/ 51840 h 518400"/>
                <a:gd name="connsiteX1" fmla="*/ 51840 w 864485"/>
                <a:gd name="connsiteY1" fmla="*/ 0 h 518400"/>
                <a:gd name="connsiteX2" fmla="*/ 812645 w 864485"/>
                <a:gd name="connsiteY2" fmla="*/ 0 h 518400"/>
                <a:gd name="connsiteX3" fmla="*/ 864485 w 864485"/>
                <a:gd name="connsiteY3" fmla="*/ 51840 h 518400"/>
                <a:gd name="connsiteX4" fmla="*/ 864485 w 864485"/>
                <a:gd name="connsiteY4" fmla="*/ 466560 h 518400"/>
                <a:gd name="connsiteX5" fmla="*/ 812645 w 864485"/>
                <a:gd name="connsiteY5" fmla="*/ 518400 h 518400"/>
                <a:gd name="connsiteX6" fmla="*/ 51840 w 864485"/>
                <a:gd name="connsiteY6" fmla="*/ 518400 h 518400"/>
                <a:gd name="connsiteX7" fmla="*/ 0 w 864485"/>
                <a:gd name="connsiteY7" fmla="*/ 466560 h 518400"/>
                <a:gd name="connsiteX8" fmla="*/ 0 w 864485"/>
                <a:gd name="connsiteY8" fmla="*/ 51840 h 51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485" h="518400">
                  <a:moveTo>
                    <a:pt x="0" y="51840"/>
                  </a:moveTo>
                  <a:cubicBezTo>
                    <a:pt x="0" y="23210"/>
                    <a:pt x="23210" y="0"/>
                    <a:pt x="51840" y="0"/>
                  </a:cubicBezTo>
                  <a:lnTo>
                    <a:pt x="812645" y="0"/>
                  </a:lnTo>
                  <a:cubicBezTo>
                    <a:pt x="841275" y="0"/>
                    <a:pt x="864485" y="23210"/>
                    <a:pt x="864485" y="51840"/>
                  </a:cubicBezTo>
                  <a:lnTo>
                    <a:pt x="864485" y="466560"/>
                  </a:lnTo>
                  <a:cubicBezTo>
                    <a:pt x="864485" y="495190"/>
                    <a:pt x="841275" y="518400"/>
                    <a:pt x="812645" y="518400"/>
                  </a:cubicBezTo>
                  <a:lnTo>
                    <a:pt x="51840" y="518400"/>
                  </a:lnTo>
                  <a:cubicBezTo>
                    <a:pt x="23210" y="518400"/>
                    <a:pt x="0" y="495190"/>
                    <a:pt x="0" y="466560"/>
                  </a:cubicBezTo>
                  <a:lnTo>
                    <a:pt x="0" y="51840"/>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9191" tIns="79191" rIns="79191" bIns="79191" numCol="1" spcCol="1270" anchor="t" anchorCtr="0">
              <a:noAutofit/>
            </a:bodyPr>
            <a:lstStyle/>
            <a:p>
              <a:pPr marL="0" lvl="1" algn="l" defTabSz="400050">
                <a:lnSpc>
                  <a:spcPct val="90000"/>
                </a:lnSpc>
                <a:spcBef>
                  <a:spcPct val="0"/>
                </a:spcBef>
                <a:spcAft>
                  <a:spcPct val="15000"/>
                </a:spcAft>
              </a:pPr>
              <a:r>
                <a:rPr kumimoji="1" lang="ja-JP" altLang="en-US" sz="2000" kern="1200" dirty="0" smtClean="0"/>
                <a:t>端末</a:t>
              </a:r>
              <a:endParaRPr kumimoji="1" lang="ja-JP" altLang="en-US" sz="2000" kern="1200" dirty="0"/>
            </a:p>
          </p:txBody>
        </p:sp>
        <p:sp>
          <p:nvSpPr>
            <p:cNvPr id="27" name="フリーフォーム 26"/>
            <p:cNvSpPr/>
            <p:nvPr/>
          </p:nvSpPr>
          <p:spPr>
            <a:xfrm>
              <a:off x="2536069" y="3381096"/>
              <a:ext cx="277832" cy="215231"/>
            </a:xfrm>
            <a:custGeom>
              <a:avLst/>
              <a:gdLst>
                <a:gd name="connsiteX0" fmla="*/ 0 w 277832"/>
                <a:gd name="connsiteY0" fmla="*/ 43046 h 215231"/>
                <a:gd name="connsiteX1" fmla="*/ 170217 w 277832"/>
                <a:gd name="connsiteY1" fmla="*/ 43046 h 215231"/>
                <a:gd name="connsiteX2" fmla="*/ 170217 w 277832"/>
                <a:gd name="connsiteY2" fmla="*/ 0 h 215231"/>
                <a:gd name="connsiteX3" fmla="*/ 277832 w 277832"/>
                <a:gd name="connsiteY3" fmla="*/ 107616 h 215231"/>
                <a:gd name="connsiteX4" fmla="*/ 170217 w 277832"/>
                <a:gd name="connsiteY4" fmla="*/ 215231 h 215231"/>
                <a:gd name="connsiteX5" fmla="*/ 170217 w 277832"/>
                <a:gd name="connsiteY5" fmla="*/ 172185 h 215231"/>
                <a:gd name="connsiteX6" fmla="*/ 0 w 277832"/>
                <a:gd name="connsiteY6" fmla="*/ 172185 h 215231"/>
                <a:gd name="connsiteX7" fmla="*/ 0 w 277832"/>
                <a:gd name="connsiteY7" fmla="*/ 43046 h 21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832" h="215231">
                  <a:moveTo>
                    <a:pt x="0" y="43046"/>
                  </a:moveTo>
                  <a:lnTo>
                    <a:pt x="170217" y="43046"/>
                  </a:lnTo>
                  <a:lnTo>
                    <a:pt x="170217" y="0"/>
                  </a:lnTo>
                  <a:lnTo>
                    <a:pt x="277832" y="107616"/>
                  </a:lnTo>
                  <a:lnTo>
                    <a:pt x="170217" y="215231"/>
                  </a:lnTo>
                  <a:lnTo>
                    <a:pt x="170217" y="172185"/>
                  </a:lnTo>
                  <a:lnTo>
                    <a:pt x="0" y="172185"/>
                  </a:lnTo>
                  <a:lnTo>
                    <a:pt x="0" y="43046"/>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43046" rIns="64569" bIns="43046" numCol="1" spcCol="1270" anchor="ctr" anchorCtr="0">
              <a:noAutofit/>
            </a:bodyPr>
            <a:lstStyle/>
            <a:p>
              <a:pPr lvl="0" algn="ctr" defTabSz="311150">
                <a:lnSpc>
                  <a:spcPct val="90000"/>
                </a:lnSpc>
                <a:spcBef>
                  <a:spcPct val="0"/>
                </a:spcBef>
                <a:spcAft>
                  <a:spcPct val="35000"/>
                </a:spcAft>
              </a:pPr>
              <a:endParaRPr kumimoji="1" lang="ja-JP" altLang="en-US" sz="2000" kern="1200"/>
            </a:p>
          </p:txBody>
        </p:sp>
        <p:sp>
          <p:nvSpPr>
            <p:cNvPr id="28" name="フリーフォーム 27"/>
            <p:cNvSpPr/>
            <p:nvPr/>
          </p:nvSpPr>
          <p:spPr>
            <a:xfrm>
              <a:off x="2929228" y="3357758"/>
              <a:ext cx="864485" cy="392859"/>
            </a:xfrm>
            <a:custGeom>
              <a:avLst/>
              <a:gdLst>
                <a:gd name="connsiteX0" fmla="*/ 0 w 864485"/>
                <a:gd name="connsiteY0" fmla="*/ 39286 h 392859"/>
                <a:gd name="connsiteX1" fmla="*/ 39286 w 864485"/>
                <a:gd name="connsiteY1" fmla="*/ 0 h 392859"/>
                <a:gd name="connsiteX2" fmla="*/ 825199 w 864485"/>
                <a:gd name="connsiteY2" fmla="*/ 0 h 392859"/>
                <a:gd name="connsiteX3" fmla="*/ 864485 w 864485"/>
                <a:gd name="connsiteY3" fmla="*/ 39286 h 392859"/>
                <a:gd name="connsiteX4" fmla="*/ 864485 w 864485"/>
                <a:gd name="connsiteY4" fmla="*/ 353573 h 392859"/>
                <a:gd name="connsiteX5" fmla="*/ 825199 w 864485"/>
                <a:gd name="connsiteY5" fmla="*/ 392859 h 392859"/>
                <a:gd name="connsiteX6" fmla="*/ 39286 w 864485"/>
                <a:gd name="connsiteY6" fmla="*/ 392859 h 392859"/>
                <a:gd name="connsiteX7" fmla="*/ 0 w 864485"/>
                <a:gd name="connsiteY7" fmla="*/ 353573 h 392859"/>
                <a:gd name="connsiteX8" fmla="*/ 0 w 864485"/>
                <a:gd name="connsiteY8" fmla="*/ 39286 h 39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485" h="392859">
                  <a:moveTo>
                    <a:pt x="0" y="39286"/>
                  </a:moveTo>
                  <a:cubicBezTo>
                    <a:pt x="0" y="17589"/>
                    <a:pt x="17589" y="0"/>
                    <a:pt x="39286" y="0"/>
                  </a:cubicBezTo>
                  <a:lnTo>
                    <a:pt x="825199" y="0"/>
                  </a:lnTo>
                  <a:cubicBezTo>
                    <a:pt x="846896" y="0"/>
                    <a:pt x="864485" y="17589"/>
                    <a:pt x="864485" y="39286"/>
                  </a:cubicBezTo>
                  <a:lnTo>
                    <a:pt x="864485" y="353573"/>
                  </a:lnTo>
                  <a:cubicBezTo>
                    <a:pt x="864485" y="375270"/>
                    <a:pt x="846896" y="392859"/>
                    <a:pt x="825199" y="392859"/>
                  </a:cubicBezTo>
                  <a:lnTo>
                    <a:pt x="39286" y="392859"/>
                  </a:lnTo>
                  <a:cubicBezTo>
                    <a:pt x="17589" y="392859"/>
                    <a:pt x="0" y="375270"/>
                    <a:pt x="0" y="353573"/>
                  </a:cubicBezTo>
                  <a:lnTo>
                    <a:pt x="0" y="39286"/>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4008" tIns="64008" rIns="64008" bIns="165243" numCol="1" spcCol="1270" anchor="t" anchorCtr="0">
              <a:noAutofit/>
            </a:bodyPr>
            <a:lstStyle/>
            <a:p>
              <a:pPr lvl="0" algn="l" defTabSz="400050">
                <a:lnSpc>
                  <a:spcPct val="90000"/>
                </a:lnSpc>
                <a:spcBef>
                  <a:spcPct val="0"/>
                </a:spcBef>
                <a:spcAft>
                  <a:spcPct val="35000"/>
                </a:spcAft>
              </a:pPr>
              <a:r>
                <a:rPr kumimoji="1" lang="ja-JP" altLang="en-US" sz="2000" kern="1200" dirty="0" smtClean="0"/>
                <a:t>ミニコン</a:t>
              </a:r>
              <a:endParaRPr kumimoji="1" lang="ja-JP" altLang="en-US" sz="2000" kern="1200" dirty="0"/>
            </a:p>
          </p:txBody>
        </p:sp>
        <p:sp>
          <p:nvSpPr>
            <p:cNvPr id="29" name="フリーフォーム 28"/>
            <p:cNvSpPr/>
            <p:nvPr/>
          </p:nvSpPr>
          <p:spPr>
            <a:xfrm>
              <a:off x="3106291" y="3619665"/>
              <a:ext cx="864485" cy="518400"/>
            </a:xfrm>
            <a:custGeom>
              <a:avLst/>
              <a:gdLst>
                <a:gd name="connsiteX0" fmla="*/ 0 w 864485"/>
                <a:gd name="connsiteY0" fmla="*/ 51840 h 518400"/>
                <a:gd name="connsiteX1" fmla="*/ 51840 w 864485"/>
                <a:gd name="connsiteY1" fmla="*/ 0 h 518400"/>
                <a:gd name="connsiteX2" fmla="*/ 812645 w 864485"/>
                <a:gd name="connsiteY2" fmla="*/ 0 h 518400"/>
                <a:gd name="connsiteX3" fmla="*/ 864485 w 864485"/>
                <a:gd name="connsiteY3" fmla="*/ 51840 h 518400"/>
                <a:gd name="connsiteX4" fmla="*/ 864485 w 864485"/>
                <a:gd name="connsiteY4" fmla="*/ 466560 h 518400"/>
                <a:gd name="connsiteX5" fmla="*/ 812645 w 864485"/>
                <a:gd name="connsiteY5" fmla="*/ 518400 h 518400"/>
                <a:gd name="connsiteX6" fmla="*/ 51840 w 864485"/>
                <a:gd name="connsiteY6" fmla="*/ 518400 h 518400"/>
                <a:gd name="connsiteX7" fmla="*/ 0 w 864485"/>
                <a:gd name="connsiteY7" fmla="*/ 466560 h 518400"/>
                <a:gd name="connsiteX8" fmla="*/ 0 w 864485"/>
                <a:gd name="connsiteY8" fmla="*/ 51840 h 51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485" h="518400">
                  <a:moveTo>
                    <a:pt x="0" y="51840"/>
                  </a:moveTo>
                  <a:cubicBezTo>
                    <a:pt x="0" y="23210"/>
                    <a:pt x="23210" y="0"/>
                    <a:pt x="51840" y="0"/>
                  </a:cubicBezTo>
                  <a:lnTo>
                    <a:pt x="812645" y="0"/>
                  </a:lnTo>
                  <a:cubicBezTo>
                    <a:pt x="841275" y="0"/>
                    <a:pt x="864485" y="23210"/>
                    <a:pt x="864485" y="51840"/>
                  </a:cubicBezTo>
                  <a:lnTo>
                    <a:pt x="864485" y="466560"/>
                  </a:lnTo>
                  <a:cubicBezTo>
                    <a:pt x="864485" y="495190"/>
                    <a:pt x="841275" y="518400"/>
                    <a:pt x="812645" y="518400"/>
                  </a:cubicBezTo>
                  <a:lnTo>
                    <a:pt x="51840" y="518400"/>
                  </a:lnTo>
                  <a:cubicBezTo>
                    <a:pt x="23210" y="518400"/>
                    <a:pt x="0" y="495190"/>
                    <a:pt x="0" y="466560"/>
                  </a:cubicBezTo>
                  <a:lnTo>
                    <a:pt x="0" y="51840"/>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9191" tIns="79191" rIns="79191" bIns="79191" numCol="1" spcCol="1270" anchor="t" anchorCtr="0">
              <a:noAutofit/>
            </a:bodyPr>
            <a:lstStyle/>
            <a:p>
              <a:pPr marL="0" lvl="1" algn="l" defTabSz="400050">
                <a:lnSpc>
                  <a:spcPct val="90000"/>
                </a:lnSpc>
                <a:spcBef>
                  <a:spcPct val="0"/>
                </a:spcBef>
                <a:spcAft>
                  <a:spcPct val="15000"/>
                </a:spcAft>
              </a:pPr>
              <a:r>
                <a:rPr kumimoji="1" lang="ja-JP" altLang="en-US" sz="2000" kern="1200" dirty="0" smtClean="0"/>
                <a:t>端末</a:t>
              </a:r>
              <a:endParaRPr kumimoji="1" lang="ja-JP" altLang="en-US" sz="2000" kern="1200" dirty="0"/>
            </a:p>
          </p:txBody>
        </p:sp>
        <p:sp>
          <p:nvSpPr>
            <p:cNvPr id="30" name="フリーフォーム 29"/>
            <p:cNvSpPr/>
            <p:nvPr/>
          </p:nvSpPr>
          <p:spPr>
            <a:xfrm>
              <a:off x="3924766" y="3381096"/>
              <a:ext cx="277832" cy="215231"/>
            </a:xfrm>
            <a:custGeom>
              <a:avLst/>
              <a:gdLst>
                <a:gd name="connsiteX0" fmla="*/ 0 w 277832"/>
                <a:gd name="connsiteY0" fmla="*/ 43046 h 215231"/>
                <a:gd name="connsiteX1" fmla="*/ 170217 w 277832"/>
                <a:gd name="connsiteY1" fmla="*/ 43046 h 215231"/>
                <a:gd name="connsiteX2" fmla="*/ 170217 w 277832"/>
                <a:gd name="connsiteY2" fmla="*/ 0 h 215231"/>
                <a:gd name="connsiteX3" fmla="*/ 277832 w 277832"/>
                <a:gd name="connsiteY3" fmla="*/ 107616 h 215231"/>
                <a:gd name="connsiteX4" fmla="*/ 170217 w 277832"/>
                <a:gd name="connsiteY4" fmla="*/ 215231 h 215231"/>
                <a:gd name="connsiteX5" fmla="*/ 170217 w 277832"/>
                <a:gd name="connsiteY5" fmla="*/ 172185 h 215231"/>
                <a:gd name="connsiteX6" fmla="*/ 0 w 277832"/>
                <a:gd name="connsiteY6" fmla="*/ 172185 h 215231"/>
                <a:gd name="connsiteX7" fmla="*/ 0 w 277832"/>
                <a:gd name="connsiteY7" fmla="*/ 43046 h 21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832" h="215231">
                  <a:moveTo>
                    <a:pt x="0" y="43046"/>
                  </a:moveTo>
                  <a:lnTo>
                    <a:pt x="170217" y="43046"/>
                  </a:lnTo>
                  <a:lnTo>
                    <a:pt x="170217" y="0"/>
                  </a:lnTo>
                  <a:lnTo>
                    <a:pt x="277832" y="107616"/>
                  </a:lnTo>
                  <a:lnTo>
                    <a:pt x="170217" y="215231"/>
                  </a:lnTo>
                  <a:lnTo>
                    <a:pt x="170217" y="172185"/>
                  </a:lnTo>
                  <a:lnTo>
                    <a:pt x="0" y="172185"/>
                  </a:lnTo>
                  <a:lnTo>
                    <a:pt x="0" y="43046"/>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43046" rIns="64569" bIns="43046" numCol="1" spcCol="1270" anchor="ctr" anchorCtr="0">
              <a:noAutofit/>
            </a:bodyPr>
            <a:lstStyle/>
            <a:p>
              <a:pPr lvl="0" algn="ctr" defTabSz="311150">
                <a:lnSpc>
                  <a:spcPct val="90000"/>
                </a:lnSpc>
                <a:spcBef>
                  <a:spcPct val="0"/>
                </a:spcBef>
                <a:spcAft>
                  <a:spcPct val="35000"/>
                </a:spcAft>
              </a:pPr>
              <a:endParaRPr kumimoji="1" lang="ja-JP" altLang="en-US" sz="2000" kern="1200"/>
            </a:p>
          </p:txBody>
        </p:sp>
        <p:sp>
          <p:nvSpPr>
            <p:cNvPr id="31" name="フリーフォーム 30"/>
            <p:cNvSpPr/>
            <p:nvPr/>
          </p:nvSpPr>
          <p:spPr>
            <a:xfrm>
              <a:off x="4317925" y="3357758"/>
              <a:ext cx="864485" cy="392859"/>
            </a:xfrm>
            <a:custGeom>
              <a:avLst/>
              <a:gdLst>
                <a:gd name="connsiteX0" fmla="*/ 0 w 864485"/>
                <a:gd name="connsiteY0" fmla="*/ 39286 h 392859"/>
                <a:gd name="connsiteX1" fmla="*/ 39286 w 864485"/>
                <a:gd name="connsiteY1" fmla="*/ 0 h 392859"/>
                <a:gd name="connsiteX2" fmla="*/ 825199 w 864485"/>
                <a:gd name="connsiteY2" fmla="*/ 0 h 392859"/>
                <a:gd name="connsiteX3" fmla="*/ 864485 w 864485"/>
                <a:gd name="connsiteY3" fmla="*/ 39286 h 392859"/>
                <a:gd name="connsiteX4" fmla="*/ 864485 w 864485"/>
                <a:gd name="connsiteY4" fmla="*/ 353573 h 392859"/>
                <a:gd name="connsiteX5" fmla="*/ 825199 w 864485"/>
                <a:gd name="connsiteY5" fmla="*/ 392859 h 392859"/>
                <a:gd name="connsiteX6" fmla="*/ 39286 w 864485"/>
                <a:gd name="connsiteY6" fmla="*/ 392859 h 392859"/>
                <a:gd name="connsiteX7" fmla="*/ 0 w 864485"/>
                <a:gd name="connsiteY7" fmla="*/ 353573 h 392859"/>
                <a:gd name="connsiteX8" fmla="*/ 0 w 864485"/>
                <a:gd name="connsiteY8" fmla="*/ 39286 h 39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485" h="392859">
                  <a:moveTo>
                    <a:pt x="0" y="39286"/>
                  </a:moveTo>
                  <a:cubicBezTo>
                    <a:pt x="0" y="17589"/>
                    <a:pt x="17589" y="0"/>
                    <a:pt x="39286" y="0"/>
                  </a:cubicBezTo>
                  <a:lnTo>
                    <a:pt x="825199" y="0"/>
                  </a:lnTo>
                  <a:cubicBezTo>
                    <a:pt x="846896" y="0"/>
                    <a:pt x="864485" y="17589"/>
                    <a:pt x="864485" y="39286"/>
                  </a:cubicBezTo>
                  <a:lnTo>
                    <a:pt x="864485" y="353573"/>
                  </a:lnTo>
                  <a:cubicBezTo>
                    <a:pt x="864485" y="375270"/>
                    <a:pt x="846896" y="392859"/>
                    <a:pt x="825199" y="392859"/>
                  </a:cubicBezTo>
                  <a:lnTo>
                    <a:pt x="39286" y="392859"/>
                  </a:lnTo>
                  <a:cubicBezTo>
                    <a:pt x="17589" y="392859"/>
                    <a:pt x="0" y="375270"/>
                    <a:pt x="0" y="353573"/>
                  </a:cubicBezTo>
                  <a:lnTo>
                    <a:pt x="0" y="39286"/>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4008" tIns="64008" rIns="64008" bIns="165243" numCol="1" spcCol="1270" anchor="t" anchorCtr="0">
              <a:noAutofit/>
            </a:bodyPr>
            <a:lstStyle/>
            <a:p>
              <a:pPr lvl="0" algn="l" defTabSz="400050">
                <a:lnSpc>
                  <a:spcPct val="90000"/>
                </a:lnSpc>
                <a:spcBef>
                  <a:spcPct val="0"/>
                </a:spcBef>
                <a:spcAft>
                  <a:spcPct val="35000"/>
                </a:spcAft>
              </a:pPr>
              <a:r>
                <a:rPr kumimoji="1" lang="ja-JP" altLang="en-US" sz="2000" kern="1200" dirty="0" smtClean="0"/>
                <a:t>サーバー</a:t>
              </a:r>
              <a:endParaRPr kumimoji="1" lang="ja-JP" altLang="en-US" sz="2000" kern="1200" dirty="0"/>
            </a:p>
          </p:txBody>
        </p:sp>
        <p:sp>
          <p:nvSpPr>
            <p:cNvPr id="32" name="フリーフォーム 31"/>
            <p:cNvSpPr/>
            <p:nvPr/>
          </p:nvSpPr>
          <p:spPr>
            <a:xfrm>
              <a:off x="4494988" y="3619665"/>
              <a:ext cx="864485" cy="518400"/>
            </a:xfrm>
            <a:custGeom>
              <a:avLst/>
              <a:gdLst>
                <a:gd name="connsiteX0" fmla="*/ 0 w 864485"/>
                <a:gd name="connsiteY0" fmla="*/ 51840 h 518400"/>
                <a:gd name="connsiteX1" fmla="*/ 51840 w 864485"/>
                <a:gd name="connsiteY1" fmla="*/ 0 h 518400"/>
                <a:gd name="connsiteX2" fmla="*/ 812645 w 864485"/>
                <a:gd name="connsiteY2" fmla="*/ 0 h 518400"/>
                <a:gd name="connsiteX3" fmla="*/ 864485 w 864485"/>
                <a:gd name="connsiteY3" fmla="*/ 51840 h 518400"/>
                <a:gd name="connsiteX4" fmla="*/ 864485 w 864485"/>
                <a:gd name="connsiteY4" fmla="*/ 466560 h 518400"/>
                <a:gd name="connsiteX5" fmla="*/ 812645 w 864485"/>
                <a:gd name="connsiteY5" fmla="*/ 518400 h 518400"/>
                <a:gd name="connsiteX6" fmla="*/ 51840 w 864485"/>
                <a:gd name="connsiteY6" fmla="*/ 518400 h 518400"/>
                <a:gd name="connsiteX7" fmla="*/ 0 w 864485"/>
                <a:gd name="connsiteY7" fmla="*/ 466560 h 518400"/>
                <a:gd name="connsiteX8" fmla="*/ 0 w 864485"/>
                <a:gd name="connsiteY8" fmla="*/ 51840 h 51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485" h="518400">
                  <a:moveTo>
                    <a:pt x="0" y="51840"/>
                  </a:moveTo>
                  <a:cubicBezTo>
                    <a:pt x="0" y="23210"/>
                    <a:pt x="23210" y="0"/>
                    <a:pt x="51840" y="0"/>
                  </a:cubicBezTo>
                  <a:lnTo>
                    <a:pt x="812645" y="0"/>
                  </a:lnTo>
                  <a:cubicBezTo>
                    <a:pt x="841275" y="0"/>
                    <a:pt x="864485" y="23210"/>
                    <a:pt x="864485" y="51840"/>
                  </a:cubicBezTo>
                  <a:lnTo>
                    <a:pt x="864485" y="466560"/>
                  </a:lnTo>
                  <a:cubicBezTo>
                    <a:pt x="864485" y="495190"/>
                    <a:pt x="841275" y="518400"/>
                    <a:pt x="812645" y="518400"/>
                  </a:cubicBezTo>
                  <a:lnTo>
                    <a:pt x="51840" y="518400"/>
                  </a:lnTo>
                  <a:cubicBezTo>
                    <a:pt x="23210" y="518400"/>
                    <a:pt x="0" y="495190"/>
                    <a:pt x="0" y="466560"/>
                  </a:cubicBezTo>
                  <a:lnTo>
                    <a:pt x="0" y="51840"/>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9191" tIns="79191" rIns="79191" bIns="79191" numCol="1" spcCol="1270" anchor="t" anchorCtr="0">
              <a:noAutofit/>
            </a:bodyPr>
            <a:lstStyle/>
            <a:p>
              <a:pPr marL="0" lvl="1" algn="l" defTabSz="400050">
                <a:lnSpc>
                  <a:spcPct val="90000"/>
                </a:lnSpc>
                <a:spcBef>
                  <a:spcPct val="0"/>
                </a:spcBef>
                <a:spcAft>
                  <a:spcPct val="15000"/>
                </a:spcAft>
              </a:pPr>
              <a:r>
                <a:rPr kumimoji="1" lang="ja-JP" altLang="en-US" sz="2000" kern="1200" dirty="0" smtClean="0"/>
                <a:t>ﾜｰｸｽﾃｰｼｮﾝ</a:t>
              </a:r>
              <a:endParaRPr kumimoji="1" lang="ja-JP" altLang="en-US" sz="2000" kern="1200" dirty="0"/>
            </a:p>
          </p:txBody>
        </p:sp>
        <p:sp>
          <p:nvSpPr>
            <p:cNvPr id="33" name="フリーフォーム 32"/>
            <p:cNvSpPr/>
            <p:nvPr/>
          </p:nvSpPr>
          <p:spPr>
            <a:xfrm>
              <a:off x="5313463" y="3381096"/>
              <a:ext cx="277832" cy="215231"/>
            </a:xfrm>
            <a:custGeom>
              <a:avLst/>
              <a:gdLst>
                <a:gd name="connsiteX0" fmla="*/ 0 w 277832"/>
                <a:gd name="connsiteY0" fmla="*/ 43046 h 215231"/>
                <a:gd name="connsiteX1" fmla="*/ 170217 w 277832"/>
                <a:gd name="connsiteY1" fmla="*/ 43046 h 215231"/>
                <a:gd name="connsiteX2" fmla="*/ 170217 w 277832"/>
                <a:gd name="connsiteY2" fmla="*/ 0 h 215231"/>
                <a:gd name="connsiteX3" fmla="*/ 277832 w 277832"/>
                <a:gd name="connsiteY3" fmla="*/ 107616 h 215231"/>
                <a:gd name="connsiteX4" fmla="*/ 170217 w 277832"/>
                <a:gd name="connsiteY4" fmla="*/ 215231 h 215231"/>
                <a:gd name="connsiteX5" fmla="*/ 170217 w 277832"/>
                <a:gd name="connsiteY5" fmla="*/ 172185 h 215231"/>
                <a:gd name="connsiteX6" fmla="*/ 0 w 277832"/>
                <a:gd name="connsiteY6" fmla="*/ 172185 h 215231"/>
                <a:gd name="connsiteX7" fmla="*/ 0 w 277832"/>
                <a:gd name="connsiteY7" fmla="*/ 43046 h 21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832" h="215231">
                  <a:moveTo>
                    <a:pt x="0" y="43046"/>
                  </a:moveTo>
                  <a:lnTo>
                    <a:pt x="170217" y="43046"/>
                  </a:lnTo>
                  <a:lnTo>
                    <a:pt x="170217" y="0"/>
                  </a:lnTo>
                  <a:lnTo>
                    <a:pt x="277832" y="107616"/>
                  </a:lnTo>
                  <a:lnTo>
                    <a:pt x="170217" y="215231"/>
                  </a:lnTo>
                  <a:lnTo>
                    <a:pt x="170217" y="172185"/>
                  </a:lnTo>
                  <a:lnTo>
                    <a:pt x="0" y="172185"/>
                  </a:lnTo>
                  <a:lnTo>
                    <a:pt x="0" y="43046"/>
                  </a:lnTo>
                  <a:close/>
                </a:path>
              </a:pathLst>
            </a:cu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43046" rIns="64569" bIns="43046" numCol="1" spcCol="1270" anchor="ctr" anchorCtr="0">
              <a:noAutofit/>
            </a:bodyPr>
            <a:lstStyle/>
            <a:p>
              <a:pPr lvl="0" algn="ctr" defTabSz="311150">
                <a:lnSpc>
                  <a:spcPct val="90000"/>
                </a:lnSpc>
                <a:spcBef>
                  <a:spcPct val="0"/>
                </a:spcBef>
                <a:spcAft>
                  <a:spcPct val="35000"/>
                </a:spcAft>
              </a:pPr>
              <a:endParaRPr kumimoji="1" lang="ja-JP" altLang="en-US" sz="2000" kern="1200"/>
            </a:p>
          </p:txBody>
        </p:sp>
        <p:sp>
          <p:nvSpPr>
            <p:cNvPr id="34" name="フリーフォーム 33"/>
            <p:cNvSpPr/>
            <p:nvPr/>
          </p:nvSpPr>
          <p:spPr>
            <a:xfrm>
              <a:off x="5706622" y="3357758"/>
              <a:ext cx="864485" cy="392859"/>
            </a:xfrm>
            <a:custGeom>
              <a:avLst/>
              <a:gdLst>
                <a:gd name="connsiteX0" fmla="*/ 0 w 864485"/>
                <a:gd name="connsiteY0" fmla="*/ 39286 h 392859"/>
                <a:gd name="connsiteX1" fmla="*/ 39286 w 864485"/>
                <a:gd name="connsiteY1" fmla="*/ 0 h 392859"/>
                <a:gd name="connsiteX2" fmla="*/ 825199 w 864485"/>
                <a:gd name="connsiteY2" fmla="*/ 0 h 392859"/>
                <a:gd name="connsiteX3" fmla="*/ 864485 w 864485"/>
                <a:gd name="connsiteY3" fmla="*/ 39286 h 392859"/>
                <a:gd name="connsiteX4" fmla="*/ 864485 w 864485"/>
                <a:gd name="connsiteY4" fmla="*/ 353573 h 392859"/>
                <a:gd name="connsiteX5" fmla="*/ 825199 w 864485"/>
                <a:gd name="connsiteY5" fmla="*/ 392859 h 392859"/>
                <a:gd name="connsiteX6" fmla="*/ 39286 w 864485"/>
                <a:gd name="connsiteY6" fmla="*/ 392859 h 392859"/>
                <a:gd name="connsiteX7" fmla="*/ 0 w 864485"/>
                <a:gd name="connsiteY7" fmla="*/ 353573 h 392859"/>
                <a:gd name="connsiteX8" fmla="*/ 0 w 864485"/>
                <a:gd name="connsiteY8" fmla="*/ 39286 h 39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485" h="392859">
                  <a:moveTo>
                    <a:pt x="0" y="39286"/>
                  </a:moveTo>
                  <a:cubicBezTo>
                    <a:pt x="0" y="17589"/>
                    <a:pt x="17589" y="0"/>
                    <a:pt x="39286" y="0"/>
                  </a:cubicBezTo>
                  <a:lnTo>
                    <a:pt x="825199" y="0"/>
                  </a:lnTo>
                  <a:cubicBezTo>
                    <a:pt x="846896" y="0"/>
                    <a:pt x="864485" y="17589"/>
                    <a:pt x="864485" y="39286"/>
                  </a:cubicBezTo>
                  <a:lnTo>
                    <a:pt x="864485" y="353573"/>
                  </a:lnTo>
                  <a:cubicBezTo>
                    <a:pt x="864485" y="375270"/>
                    <a:pt x="846896" y="392859"/>
                    <a:pt x="825199" y="392859"/>
                  </a:cubicBezTo>
                  <a:lnTo>
                    <a:pt x="39286" y="392859"/>
                  </a:lnTo>
                  <a:cubicBezTo>
                    <a:pt x="17589" y="392859"/>
                    <a:pt x="0" y="375270"/>
                    <a:pt x="0" y="353573"/>
                  </a:cubicBezTo>
                  <a:lnTo>
                    <a:pt x="0" y="39286"/>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4008" tIns="64008" rIns="64008" bIns="165243" numCol="1" spcCol="1270" anchor="t" anchorCtr="0">
              <a:noAutofit/>
            </a:bodyPr>
            <a:lstStyle/>
            <a:p>
              <a:pPr lvl="0" algn="l" defTabSz="400050">
                <a:lnSpc>
                  <a:spcPct val="90000"/>
                </a:lnSpc>
                <a:spcBef>
                  <a:spcPct val="0"/>
                </a:spcBef>
                <a:spcAft>
                  <a:spcPct val="35000"/>
                </a:spcAft>
              </a:pPr>
              <a:r>
                <a:rPr kumimoji="1" lang="en-US" altLang="ja-JP" sz="2000" kern="1200" dirty="0" smtClean="0"/>
                <a:t>PC</a:t>
              </a:r>
              <a:r>
                <a:rPr kumimoji="1" lang="ja-JP" altLang="en-US" sz="2000" kern="1200" dirty="0" smtClean="0"/>
                <a:t>サーバー</a:t>
              </a:r>
              <a:endParaRPr kumimoji="1" lang="ja-JP" altLang="en-US" sz="2000" kern="1200" dirty="0"/>
            </a:p>
          </p:txBody>
        </p:sp>
        <p:sp>
          <p:nvSpPr>
            <p:cNvPr id="35" name="フリーフォーム 34"/>
            <p:cNvSpPr/>
            <p:nvPr/>
          </p:nvSpPr>
          <p:spPr>
            <a:xfrm>
              <a:off x="5883685" y="3619665"/>
              <a:ext cx="864485" cy="518400"/>
            </a:xfrm>
            <a:custGeom>
              <a:avLst/>
              <a:gdLst>
                <a:gd name="connsiteX0" fmla="*/ 0 w 864485"/>
                <a:gd name="connsiteY0" fmla="*/ 51840 h 518400"/>
                <a:gd name="connsiteX1" fmla="*/ 51840 w 864485"/>
                <a:gd name="connsiteY1" fmla="*/ 0 h 518400"/>
                <a:gd name="connsiteX2" fmla="*/ 812645 w 864485"/>
                <a:gd name="connsiteY2" fmla="*/ 0 h 518400"/>
                <a:gd name="connsiteX3" fmla="*/ 864485 w 864485"/>
                <a:gd name="connsiteY3" fmla="*/ 51840 h 518400"/>
                <a:gd name="connsiteX4" fmla="*/ 864485 w 864485"/>
                <a:gd name="connsiteY4" fmla="*/ 466560 h 518400"/>
                <a:gd name="connsiteX5" fmla="*/ 812645 w 864485"/>
                <a:gd name="connsiteY5" fmla="*/ 518400 h 518400"/>
                <a:gd name="connsiteX6" fmla="*/ 51840 w 864485"/>
                <a:gd name="connsiteY6" fmla="*/ 518400 h 518400"/>
                <a:gd name="connsiteX7" fmla="*/ 0 w 864485"/>
                <a:gd name="connsiteY7" fmla="*/ 466560 h 518400"/>
                <a:gd name="connsiteX8" fmla="*/ 0 w 864485"/>
                <a:gd name="connsiteY8" fmla="*/ 51840 h 51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485" h="518400">
                  <a:moveTo>
                    <a:pt x="0" y="51840"/>
                  </a:moveTo>
                  <a:cubicBezTo>
                    <a:pt x="0" y="23210"/>
                    <a:pt x="23210" y="0"/>
                    <a:pt x="51840" y="0"/>
                  </a:cubicBezTo>
                  <a:lnTo>
                    <a:pt x="812645" y="0"/>
                  </a:lnTo>
                  <a:cubicBezTo>
                    <a:pt x="841275" y="0"/>
                    <a:pt x="864485" y="23210"/>
                    <a:pt x="864485" y="51840"/>
                  </a:cubicBezTo>
                  <a:lnTo>
                    <a:pt x="864485" y="466560"/>
                  </a:lnTo>
                  <a:cubicBezTo>
                    <a:pt x="864485" y="495190"/>
                    <a:pt x="841275" y="518400"/>
                    <a:pt x="812645" y="518400"/>
                  </a:cubicBezTo>
                  <a:lnTo>
                    <a:pt x="51840" y="518400"/>
                  </a:lnTo>
                  <a:cubicBezTo>
                    <a:pt x="23210" y="518400"/>
                    <a:pt x="0" y="495190"/>
                    <a:pt x="0" y="466560"/>
                  </a:cubicBezTo>
                  <a:lnTo>
                    <a:pt x="0" y="51840"/>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9191" tIns="79191" rIns="79191" bIns="79191" numCol="1" spcCol="1270" anchor="t" anchorCtr="0">
              <a:noAutofit/>
            </a:bodyPr>
            <a:lstStyle/>
            <a:p>
              <a:pPr marL="0" lvl="1" algn="l" defTabSz="400050">
                <a:lnSpc>
                  <a:spcPct val="90000"/>
                </a:lnSpc>
                <a:spcBef>
                  <a:spcPct val="0"/>
                </a:spcBef>
                <a:spcAft>
                  <a:spcPct val="15000"/>
                </a:spcAft>
              </a:pPr>
              <a:r>
                <a:rPr kumimoji="1" lang="ja-JP" altLang="en-US" sz="2000" kern="1200" dirty="0" smtClean="0"/>
                <a:t>パソコン</a:t>
              </a:r>
              <a:endParaRPr kumimoji="1" lang="ja-JP" altLang="en-US" sz="2000" kern="1200" dirty="0"/>
            </a:p>
          </p:txBody>
        </p:sp>
        <p:sp>
          <p:nvSpPr>
            <p:cNvPr id="36" name="フリーフォーム 35"/>
            <p:cNvSpPr/>
            <p:nvPr/>
          </p:nvSpPr>
          <p:spPr>
            <a:xfrm>
              <a:off x="6702161" y="3381096"/>
              <a:ext cx="277832" cy="215231"/>
            </a:xfrm>
            <a:custGeom>
              <a:avLst/>
              <a:gdLst>
                <a:gd name="connsiteX0" fmla="*/ 0 w 277832"/>
                <a:gd name="connsiteY0" fmla="*/ 43046 h 215231"/>
                <a:gd name="connsiteX1" fmla="*/ 170217 w 277832"/>
                <a:gd name="connsiteY1" fmla="*/ 43046 h 215231"/>
                <a:gd name="connsiteX2" fmla="*/ 170217 w 277832"/>
                <a:gd name="connsiteY2" fmla="*/ 0 h 215231"/>
                <a:gd name="connsiteX3" fmla="*/ 277832 w 277832"/>
                <a:gd name="connsiteY3" fmla="*/ 107616 h 215231"/>
                <a:gd name="connsiteX4" fmla="*/ 170217 w 277832"/>
                <a:gd name="connsiteY4" fmla="*/ 215231 h 215231"/>
                <a:gd name="connsiteX5" fmla="*/ 170217 w 277832"/>
                <a:gd name="connsiteY5" fmla="*/ 172185 h 215231"/>
                <a:gd name="connsiteX6" fmla="*/ 0 w 277832"/>
                <a:gd name="connsiteY6" fmla="*/ 172185 h 215231"/>
                <a:gd name="connsiteX7" fmla="*/ 0 w 277832"/>
                <a:gd name="connsiteY7" fmla="*/ 43046 h 21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832" h="215231">
                  <a:moveTo>
                    <a:pt x="0" y="43046"/>
                  </a:moveTo>
                  <a:lnTo>
                    <a:pt x="170217" y="43046"/>
                  </a:lnTo>
                  <a:lnTo>
                    <a:pt x="170217" y="0"/>
                  </a:lnTo>
                  <a:lnTo>
                    <a:pt x="277832" y="107616"/>
                  </a:lnTo>
                  <a:lnTo>
                    <a:pt x="170217" y="215231"/>
                  </a:lnTo>
                  <a:lnTo>
                    <a:pt x="170217" y="172185"/>
                  </a:lnTo>
                  <a:lnTo>
                    <a:pt x="0" y="172185"/>
                  </a:lnTo>
                  <a:lnTo>
                    <a:pt x="0" y="43046"/>
                  </a:lnTo>
                  <a:close/>
                </a:path>
              </a:pathLst>
            </a:cu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0" tIns="43046" rIns="64569" bIns="43046" numCol="1" spcCol="1270" anchor="ctr" anchorCtr="0">
              <a:noAutofit/>
            </a:bodyPr>
            <a:lstStyle/>
            <a:p>
              <a:pPr lvl="0" algn="ctr" defTabSz="311150">
                <a:lnSpc>
                  <a:spcPct val="90000"/>
                </a:lnSpc>
                <a:spcBef>
                  <a:spcPct val="0"/>
                </a:spcBef>
                <a:spcAft>
                  <a:spcPct val="35000"/>
                </a:spcAft>
              </a:pPr>
              <a:endParaRPr kumimoji="1" lang="ja-JP" altLang="en-US" sz="2000" kern="1200"/>
            </a:p>
          </p:txBody>
        </p:sp>
        <p:sp>
          <p:nvSpPr>
            <p:cNvPr id="37" name="フリーフォーム 36"/>
            <p:cNvSpPr/>
            <p:nvPr/>
          </p:nvSpPr>
          <p:spPr>
            <a:xfrm>
              <a:off x="7095319" y="3357758"/>
              <a:ext cx="864485" cy="392859"/>
            </a:xfrm>
            <a:custGeom>
              <a:avLst/>
              <a:gdLst>
                <a:gd name="connsiteX0" fmla="*/ 0 w 864485"/>
                <a:gd name="connsiteY0" fmla="*/ 39286 h 392859"/>
                <a:gd name="connsiteX1" fmla="*/ 39286 w 864485"/>
                <a:gd name="connsiteY1" fmla="*/ 0 h 392859"/>
                <a:gd name="connsiteX2" fmla="*/ 825199 w 864485"/>
                <a:gd name="connsiteY2" fmla="*/ 0 h 392859"/>
                <a:gd name="connsiteX3" fmla="*/ 864485 w 864485"/>
                <a:gd name="connsiteY3" fmla="*/ 39286 h 392859"/>
                <a:gd name="connsiteX4" fmla="*/ 864485 w 864485"/>
                <a:gd name="connsiteY4" fmla="*/ 353573 h 392859"/>
                <a:gd name="connsiteX5" fmla="*/ 825199 w 864485"/>
                <a:gd name="connsiteY5" fmla="*/ 392859 h 392859"/>
                <a:gd name="connsiteX6" fmla="*/ 39286 w 864485"/>
                <a:gd name="connsiteY6" fmla="*/ 392859 h 392859"/>
                <a:gd name="connsiteX7" fmla="*/ 0 w 864485"/>
                <a:gd name="connsiteY7" fmla="*/ 353573 h 392859"/>
                <a:gd name="connsiteX8" fmla="*/ 0 w 864485"/>
                <a:gd name="connsiteY8" fmla="*/ 39286 h 39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485" h="392859">
                  <a:moveTo>
                    <a:pt x="0" y="39286"/>
                  </a:moveTo>
                  <a:cubicBezTo>
                    <a:pt x="0" y="17589"/>
                    <a:pt x="17589" y="0"/>
                    <a:pt x="39286" y="0"/>
                  </a:cubicBezTo>
                  <a:lnTo>
                    <a:pt x="825199" y="0"/>
                  </a:lnTo>
                  <a:cubicBezTo>
                    <a:pt x="846896" y="0"/>
                    <a:pt x="864485" y="17589"/>
                    <a:pt x="864485" y="39286"/>
                  </a:cubicBezTo>
                  <a:lnTo>
                    <a:pt x="864485" y="353573"/>
                  </a:lnTo>
                  <a:cubicBezTo>
                    <a:pt x="864485" y="375270"/>
                    <a:pt x="846896" y="392859"/>
                    <a:pt x="825199" y="392859"/>
                  </a:cubicBezTo>
                  <a:lnTo>
                    <a:pt x="39286" y="392859"/>
                  </a:lnTo>
                  <a:cubicBezTo>
                    <a:pt x="17589" y="392859"/>
                    <a:pt x="0" y="375270"/>
                    <a:pt x="0" y="353573"/>
                  </a:cubicBezTo>
                  <a:lnTo>
                    <a:pt x="0" y="39286"/>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64008" tIns="64008" rIns="64008" bIns="165243" numCol="1" spcCol="1270" anchor="t" anchorCtr="0">
              <a:noAutofit/>
            </a:bodyPr>
            <a:lstStyle/>
            <a:p>
              <a:pPr lvl="0" algn="l" defTabSz="400050">
                <a:lnSpc>
                  <a:spcPct val="90000"/>
                </a:lnSpc>
                <a:spcBef>
                  <a:spcPct val="0"/>
                </a:spcBef>
                <a:spcAft>
                  <a:spcPct val="35000"/>
                </a:spcAft>
              </a:pPr>
              <a:r>
                <a:rPr kumimoji="1" lang="ja-JP" altLang="en-US" sz="2000" kern="1200" dirty="0" smtClean="0"/>
                <a:t>クラウド</a:t>
              </a:r>
              <a:endParaRPr kumimoji="1" lang="ja-JP" altLang="en-US" sz="2000" kern="1200" dirty="0"/>
            </a:p>
          </p:txBody>
        </p:sp>
        <p:sp>
          <p:nvSpPr>
            <p:cNvPr id="38" name="フリーフォーム 37"/>
            <p:cNvSpPr/>
            <p:nvPr/>
          </p:nvSpPr>
          <p:spPr>
            <a:xfrm>
              <a:off x="7272382" y="3619665"/>
              <a:ext cx="864485" cy="518400"/>
            </a:xfrm>
            <a:custGeom>
              <a:avLst/>
              <a:gdLst>
                <a:gd name="connsiteX0" fmla="*/ 0 w 864485"/>
                <a:gd name="connsiteY0" fmla="*/ 51840 h 518400"/>
                <a:gd name="connsiteX1" fmla="*/ 51840 w 864485"/>
                <a:gd name="connsiteY1" fmla="*/ 0 h 518400"/>
                <a:gd name="connsiteX2" fmla="*/ 812645 w 864485"/>
                <a:gd name="connsiteY2" fmla="*/ 0 h 518400"/>
                <a:gd name="connsiteX3" fmla="*/ 864485 w 864485"/>
                <a:gd name="connsiteY3" fmla="*/ 51840 h 518400"/>
                <a:gd name="connsiteX4" fmla="*/ 864485 w 864485"/>
                <a:gd name="connsiteY4" fmla="*/ 466560 h 518400"/>
                <a:gd name="connsiteX5" fmla="*/ 812645 w 864485"/>
                <a:gd name="connsiteY5" fmla="*/ 518400 h 518400"/>
                <a:gd name="connsiteX6" fmla="*/ 51840 w 864485"/>
                <a:gd name="connsiteY6" fmla="*/ 518400 h 518400"/>
                <a:gd name="connsiteX7" fmla="*/ 0 w 864485"/>
                <a:gd name="connsiteY7" fmla="*/ 466560 h 518400"/>
                <a:gd name="connsiteX8" fmla="*/ 0 w 864485"/>
                <a:gd name="connsiteY8" fmla="*/ 51840 h 51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485" h="518400">
                  <a:moveTo>
                    <a:pt x="0" y="51840"/>
                  </a:moveTo>
                  <a:cubicBezTo>
                    <a:pt x="0" y="23210"/>
                    <a:pt x="23210" y="0"/>
                    <a:pt x="51840" y="0"/>
                  </a:cubicBezTo>
                  <a:lnTo>
                    <a:pt x="812645" y="0"/>
                  </a:lnTo>
                  <a:cubicBezTo>
                    <a:pt x="841275" y="0"/>
                    <a:pt x="864485" y="23210"/>
                    <a:pt x="864485" y="51840"/>
                  </a:cubicBezTo>
                  <a:lnTo>
                    <a:pt x="864485" y="466560"/>
                  </a:lnTo>
                  <a:cubicBezTo>
                    <a:pt x="864485" y="495190"/>
                    <a:pt x="841275" y="518400"/>
                    <a:pt x="812645" y="518400"/>
                  </a:cubicBezTo>
                  <a:lnTo>
                    <a:pt x="51840" y="518400"/>
                  </a:lnTo>
                  <a:cubicBezTo>
                    <a:pt x="23210" y="518400"/>
                    <a:pt x="0" y="495190"/>
                    <a:pt x="0" y="466560"/>
                  </a:cubicBezTo>
                  <a:lnTo>
                    <a:pt x="0" y="51840"/>
                  </a:lnTo>
                  <a:close/>
                </a:path>
              </a:pathLst>
            </a:cu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9191" tIns="79191" rIns="79191" bIns="79191" numCol="1" spcCol="1270" anchor="t" anchorCtr="0">
              <a:noAutofit/>
            </a:bodyPr>
            <a:lstStyle/>
            <a:p>
              <a:pPr marL="0" lvl="1" algn="l" defTabSz="400050">
                <a:lnSpc>
                  <a:spcPct val="90000"/>
                </a:lnSpc>
                <a:spcBef>
                  <a:spcPct val="0"/>
                </a:spcBef>
                <a:spcAft>
                  <a:spcPct val="15000"/>
                </a:spcAft>
              </a:pPr>
              <a:r>
                <a:rPr kumimoji="1" lang="ja-JP" altLang="en-US" sz="2000" kern="1200" dirty="0" smtClean="0"/>
                <a:t>スマホ、</a:t>
              </a:r>
              <a:r>
                <a:rPr kumimoji="1" lang="en-US" altLang="ja-JP" sz="2000" kern="1200" dirty="0" smtClean="0"/>
                <a:t/>
              </a:r>
              <a:br>
                <a:rPr kumimoji="1" lang="en-US" altLang="ja-JP" sz="2000" kern="1200" dirty="0" smtClean="0"/>
              </a:br>
              <a:r>
                <a:rPr kumimoji="1" lang="ja-JP" altLang="en-US" sz="2000" kern="1200" dirty="0" smtClean="0"/>
                <a:t>タブレット</a:t>
              </a:r>
              <a:endParaRPr kumimoji="1" lang="ja-JP" altLang="en-US" sz="2000" kern="1200" dirty="0"/>
            </a:p>
          </p:txBody>
        </p:sp>
      </p:grpSp>
      <p:sp>
        <p:nvSpPr>
          <p:cNvPr id="9" name="角丸四角形 8"/>
          <p:cNvSpPr/>
          <p:nvPr/>
        </p:nvSpPr>
        <p:spPr>
          <a:xfrm>
            <a:off x="-194558" y="436945"/>
            <a:ext cx="9478258" cy="2611056"/>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890434" y="1447800"/>
            <a:ext cx="4148666" cy="461665"/>
          </a:xfrm>
          <a:prstGeom prst="rect">
            <a:avLst/>
          </a:prstGeom>
          <a:noFill/>
        </p:spPr>
        <p:txBody>
          <a:bodyPr wrap="square" rtlCol="0">
            <a:spAutoFit/>
          </a:bodyPr>
          <a:lstStyle/>
          <a:p>
            <a:r>
              <a:rPr kumimoji="1" lang="ja-JP" altLang="en-US" sz="2400" b="1" dirty="0" smtClean="0">
                <a:ln w="6600">
                  <a:solidFill>
                    <a:schemeClr val="accent2"/>
                  </a:solidFill>
                  <a:prstDash val="solid"/>
                </a:ln>
                <a:solidFill>
                  <a:srgbClr val="FFFFFF"/>
                </a:solidFill>
                <a:effectLst>
                  <a:outerShdw dist="38100" dir="2700000" algn="tl" rotWithShape="0">
                    <a:schemeClr val="accent2"/>
                  </a:outerShdw>
                </a:effectLst>
              </a:rPr>
              <a:t>半導体の集積化、高性能化</a:t>
            </a:r>
            <a:endParaRPr kumimoji="1" lang="en-US" altLang="ja-JP" sz="2400" b="1" dirty="0" smtClean="0">
              <a:ln w="6600">
                <a:solidFill>
                  <a:schemeClr val="accent2"/>
                </a:solidFill>
                <a:prstDash val="solid"/>
              </a:ln>
              <a:solidFill>
                <a:srgbClr val="FFFFFF"/>
              </a:solidFill>
              <a:effectLst>
                <a:outerShdw dist="38100" dir="2700000" algn="tl" rotWithShape="0">
                  <a:schemeClr val="accent2"/>
                </a:outerShdw>
              </a:effectLst>
            </a:endParaRPr>
          </a:p>
        </p:txBody>
      </p:sp>
      <p:sp>
        <p:nvSpPr>
          <p:cNvPr id="39" name="正方形/長方形 38"/>
          <p:cNvSpPr/>
          <p:nvPr/>
        </p:nvSpPr>
        <p:spPr>
          <a:xfrm>
            <a:off x="279400" y="5494635"/>
            <a:ext cx="9347200" cy="954107"/>
          </a:xfrm>
          <a:prstGeom prst="rect">
            <a:avLst/>
          </a:prstGeom>
          <a:solidFill>
            <a:schemeClr val="accent1">
              <a:lumMod val="20000"/>
              <a:lumOff val="80000"/>
            </a:schemeClr>
          </a:solidFill>
        </p:spPr>
        <p:txBody>
          <a:bodyPr wrap="square">
            <a:spAutoFit/>
          </a:bodyPr>
          <a:lstStyle/>
          <a:p>
            <a:pPr algn="ctr"/>
            <a:r>
              <a:rPr kumimoji="1" lang="ja-JP" altLang="en-US" sz="2800" dirty="0" smtClean="0"/>
              <a:t>経理</a:t>
            </a:r>
            <a:r>
              <a:rPr kumimoji="1" lang="ja-JP" altLang="en-US" sz="2800" dirty="0"/>
              <a:t>、会計、人事、総務一般</a:t>
            </a:r>
            <a:r>
              <a:rPr kumimoji="1" lang="ja-JP" altLang="en-US" sz="2800" dirty="0" smtClean="0"/>
              <a:t>など</a:t>
            </a:r>
            <a:endParaRPr kumimoji="1" lang="en-US" altLang="ja-JP" sz="2800" dirty="0" smtClean="0"/>
          </a:p>
          <a:p>
            <a:pPr algn="ctr"/>
            <a:r>
              <a:rPr kumimoji="1" lang="ja-JP" altLang="en-US" sz="2800" dirty="0" smtClean="0"/>
              <a:t>オフィス業務用アプリケーションソフトウェア</a:t>
            </a:r>
            <a:r>
              <a:rPr kumimoji="1" lang="ja-JP" altLang="en-US" sz="2800" dirty="0"/>
              <a:t>が登場</a:t>
            </a:r>
          </a:p>
        </p:txBody>
      </p:sp>
    </p:spTree>
    <p:extLst>
      <p:ext uri="{BB962C8B-B14F-4D97-AF65-F5344CB8AC3E}">
        <p14:creationId xmlns:p14="http://schemas.microsoft.com/office/powerpoint/2010/main" val="1055054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競争軸が変わるときの２つの特徴</a:t>
            </a:r>
            <a:endParaRPr kumimoji="1" lang="ja-JP" altLang="en-US" dirty="0"/>
          </a:p>
        </p:txBody>
      </p:sp>
      <p:sp>
        <p:nvSpPr>
          <p:cNvPr id="4" name="フッター プレースホルダー 3"/>
          <p:cNvSpPr>
            <a:spLocks noGrp="1"/>
          </p:cNvSpPr>
          <p:nvPr>
            <p:ph type="ftr" sz="quarter" idx="11"/>
          </p:nvPr>
        </p:nvSpPr>
        <p:spPr/>
        <p:txBody>
          <a:bodyPr/>
          <a:lstStyle/>
          <a:p>
            <a:r>
              <a:rPr lang="en-US" smtClean="0"/>
              <a:t>https://coredou.com/</a:t>
            </a:r>
            <a:endParaRPr lang="en-US" dirty="0"/>
          </a:p>
        </p:txBody>
      </p:sp>
      <p:sp>
        <p:nvSpPr>
          <p:cNvPr id="7" name="角丸四角形 6"/>
          <p:cNvSpPr/>
          <p:nvPr/>
        </p:nvSpPr>
        <p:spPr>
          <a:xfrm>
            <a:off x="1106311" y="2404533"/>
            <a:ext cx="1934745" cy="1303867"/>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81000" y="1184580"/>
            <a:ext cx="1989667" cy="116351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055253" y="749299"/>
            <a:ext cx="4669648" cy="3060081"/>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6972300" y="2941556"/>
            <a:ext cx="2643078" cy="1732044"/>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3814585" y="4666734"/>
            <a:ext cx="5856090" cy="461665"/>
          </a:xfrm>
          <a:prstGeom prst="rect">
            <a:avLst/>
          </a:prstGeom>
        </p:spPr>
        <p:txBody>
          <a:bodyPr wrap="none">
            <a:spAutoFit/>
          </a:bodyPr>
          <a:lstStyle/>
          <a:p>
            <a:r>
              <a:rPr kumimoji="1" lang="ja-JP" altLang="en-US"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おもちゃと思われていたものが世界を変える</a:t>
            </a:r>
            <a:endParaRPr kumimoji="1" lang="en-US" altLang="ja-JP"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12" name="角丸四角形 11"/>
          <p:cNvSpPr/>
          <p:nvPr/>
        </p:nvSpPr>
        <p:spPr>
          <a:xfrm>
            <a:off x="88900" y="889000"/>
            <a:ext cx="3200400" cy="28575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吹き出し 12"/>
          <p:cNvSpPr/>
          <p:nvPr/>
        </p:nvSpPr>
        <p:spPr>
          <a:xfrm>
            <a:off x="3543300" y="571500"/>
            <a:ext cx="6362700" cy="4584700"/>
          </a:xfrm>
          <a:prstGeom prst="wedgeRoundRectCallout">
            <a:avLst>
              <a:gd name="adj1" fmla="val -56162"/>
              <a:gd name="adj2" fmla="val 5713"/>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4572000" y="5445036"/>
            <a:ext cx="4953000" cy="369332"/>
          </a:xfrm>
          <a:prstGeom prst="rect">
            <a:avLst/>
          </a:prstGeom>
        </p:spPr>
        <p:txBody>
          <a:bodyPr>
            <a:spAutoFit/>
          </a:bodyPr>
          <a:lstStyle/>
          <a:p>
            <a:r>
              <a:rPr kumimoji="1" lang="en-US" altLang="ja-JP" dirty="0"/>
              <a:t>	</a:t>
            </a:r>
          </a:p>
        </p:txBody>
      </p:sp>
      <p:sp>
        <p:nvSpPr>
          <p:cNvPr id="16" name="正方形/長方形 15"/>
          <p:cNvSpPr/>
          <p:nvPr/>
        </p:nvSpPr>
        <p:spPr>
          <a:xfrm>
            <a:off x="354239" y="5555734"/>
            <a:ext cx="9086142" cy="584775"/>
          </a:xfrm>
          <a:prstGeom prst="rect">
            <a:avLst/>
          </a:prstGeom>
          <a:solidFill>
            <a:schemeClr val="accent1">
              <a:lumMod val="20000"/>
              <a:lumOff val="80000"/>
            </a:schemeClr>
          </a:solidFill>
        </p:spPr>
        <p:txBody>
          <a:bodyPr wrap="none">
            <a:spAutoFit/>
          </a:bodyPr>
          <a:lstStyle/>
          <a:p>
            <a:r>
              <a:rPr kumimoji="1" lang="ja-JP" altLang="en-US" sz="3200" dirty="0"/>
              <a:t>機能が備わっていることが</a:t>
            </a:r>
            <a:r>
              <a:rPr kumimoji="1" lang="ja-JP" altLang="en-US" sz="3200" dirty="0" smtClean="0"/>
              <a:t>重要⇒</a:t>
            </a:r>
            <a:r>
              <a:rPr kumimoji="1" lang="ja-JP" altLang="en-US" sz="3200" dirty="0"/>
              <a:t>使いやすさが</a:t>
            </a:r>
            <a:r>
              <a:rPr kumimoji="1" lang="ja-JP" altLang="en-US" sz="3200" dirty="0" smtClean="0"/>
              <a:t>重要</a:t>
            </a:r>
            <a:endParaRPr kumimoji="1" lang="en-US" altLang="ja-JP" sz="3200" dirty="0"/>
          </a:p>
        </p:txBody>
      </p:sp>
      <p:sp>
        <p:nvSpPr>
          <p:cNvPr id="17" name="正方形/長方形 16"/>
          <p:cNvSpPr/>
          <p:nvPr/>
        </p:nvSpPr>
        <p:spPr>
          <a:xfrm>
            <a:off x="6464666" y="6203434"/>
            <a:ext cx="3052439" cy="523220"/>
          </a:xfrm>
          <a:prstGeom prst="rect">
            <a:avLst/>
          </a:prstGeom>
        </p:spPr>
        <p:txBody>
          <a:bodyPr wrap="none">
            <a:spAutoFit/>
          </a:bodyPr>
          <a:lstStyle/>
          <a:p>
            <a:r>
              <a:rPr kumimoji="1" lang="ja-JP" altLang="en-US" sz="2800" b="1" spc="50" dirty="0">
                <a:ln w="9525" cmpd="sng">
                  <a:solidFill>
                    <a:schemeClr val="accent1"/>
                  </a:solidFill>
                  <a:prstDash val="solid"/>
                </a:ln>
                <a:solidFill>
                  <a:srgbClr val="70AD47">
                    <a:tint val="1000"/>
                  </a:srgbClr>
                </a:solidFill>
                <a:effectLst>
                  <a:glow rad="38100">
                    <a:schemeClr val="accent1">
                      <a:alpha val="40000"/>
                    </a:schemeClr>
                  </a:glow>
                </a:effectLst>
              </a:rPr>
              <a:t>体験が価値を</a:t>
            </a:r>
            <a:r>
              <a:rPr kumimoji="1" lang="ja-JP" altLang="en-U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持つ</a:t>
            </a:r>
            <a:endParaRPr kumimoji="1" lang="ja-JP" altLang="en-U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1310478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r>
              <a:rPr kumimoji="1" lang="ja-JP" altLang="en-US" dirty="0" smtClean="0"/>
              <a:t>競争に負けた要因①</a:t>
            </a:r>
            <a:endParaRPr kumimoji="1" lang="ja-JP" altLang="en-US" dirty="0"/>
          </a:p>
        </p:txBody>
      </p:sp>
      <p:sp>
        <p:nvSpPr>
          <p:cNvPr id="6" name="サブタイトル 5"/>
          <p:cNvSpPr>
            <a:spLocks noGrp="1"/>
          </p:cNvSpPr>
          <p:nvPr>
            <p:ph type="subTitle"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r>
              <a:rPr lang="en-US" smtClean="0"/>
              <a:t>https://coredou.com/</a:t>
            </a:r>
            <a:endParaRPr lang="en-US" dirty="0"/>
          </a:p>
        </p:txBody>
      </p:sp>
    </p:spTree>
    <p:extLst>
      <p:ext uri="{BB962C8B-B14F-4D97-AF65-F5344CB8AC3E}">
        <p14:creationId xmlns:p14="http://schemas.microsoft.com/office/powerpoint/2010/main" val="3113000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要因①　</a:t>
            </a:r>
            <a:r>
              <a:rPr lang="en-US" altLang="ja-JP" dirty="0" smtClean="0"/>
              <a:t>IT</a:t>
            </a:r>
            <a:r>
              <a:rPr lang="ja-JP" altLang="en-US" dirty="0"/>
              <a:t>を「効率化の道具」と過少</a:t>
            </a:r>
            <a:r>
              <a:rPr lang="ja-JP" altLang="en-US" dirty="0" smtClean="0"/>
              <a:t>評価</a:t>
            </a:r>
            <a:endParaRPr kumimoji="1" lang="ja-JP" altLang="en-US" dirty="0"/>
          </a:p>
        </p:txBody>
      </p:sp>
      <p:sp>
        <p:nvSpPr>
          <p:cNvPr id="4" name="フッター プレースホルダー 3"/>
          <p:cNvSpPr>
            <a:spLocks noGrp="1"/>
          </p:cNvSpPr>
          <p:nvPr>
            <p:ph type="ftr" sz="quarter" idx="11"/>
          </p:nvPr>
        </p:nvSpPr>
        <p:spPr/>
        <p:txBody>
          <a:bodyPr/>
          <a:lstStyle/>
          <a:p>
            <a:r>
              <a:rPr lang="en-US" smtClean="0"/>
              <a:t>https://coredou.com/</a:t>
            </a:r>
            <a:endParaRPr lang="en-US" dirty="0"/>
          </a:p>
        </p:txBody>
      </p:sp>
      <p:sp>
        <p:nvSpPr>
          <p:cNvPr id="5" name="テキスト ボックス 4"/>
          <p:cNvSpPr txBox="1"/>
          <p:nvPr/>
        </p:nvSpPr>
        <p:spPr>
          <a:xfrm>
            <a:off x="1181100" y="770467"/>
            <a:ext cx="7543800" cy="919401"/>
          </a:xfrm>
          <a:prstGeom prst="roundRect">
            <a:avLst/>
          </a:prstGeom>
          <a:solidFill>
            <a:schemeClr val="accent4">
              <a:lumMod val="20000"/>
              <a:lumOff val="80000"/>
            </a:schemeClr>
          </a:solidFill>
          <a:ln>
            <a:solidFill>
              <a:schemeClr val="tx1"/>
            </a:solidFill>
          </a:ln>
        </p:spPr>
        <p:txBody>
          <a:bodyPr wrap="square" rtlCol="0">
            <a:spAutoFit/>
          </a:bodyPr>
          <a:lstStyle/>
          <a:p>
            <a:pPr algn="ctr"/>
            <a:r>
              <a:rPr kumimoji="1" lang="en-US" altLang="ja-JP" sz="2400" dirty="0" smtClean="0"/>
              <a:t>IT</a:t>
            </a:r>
            <a:r>
              <a:rPr kumimoji="1" lang="ja-JP" altLang="en-US" sz="2400" dirty="0"/>
              <a:t>は効率化や省力化</a:t>
            </a:r>
            <a:r>
              <a:rPr kumimoji="1" lang="ja-JP" altLang="en-US" sz="2400" dirty="0" smtClean="0"/>
              <a:t>だけではない</a:t>
            </a:r>
            <a:endParaRPr kumimoji="1" lang="en-US" altLang="ja-JP" sz="2400" dirty="0" smtClean="0"/>
          </a:p>
          <a:p>
            <a:pPr algn="ctr"/>
            <a:r>
              <a:rPr kumimoji="1" lang="ja-JP" altLang="en-US" sz="2400" dirty="0" smtClean="0"/>
              <a:t>既存の産業ルールを壊し、新たなビジネスに作り替える</a:t>
            </a:r>
            <a:endParaRPr kumimoji="1" lang="ja-JP" altLang="en-US" sz="2400" dirty="0"/>
          </a:p>
        </p:txBody>
      </p:sp>
      <p:sp>
        <p:nvSpPr>
          <p:cNvPr id="6" name="テキスト ボックス 5"/>
          <p:cNvSpPr txBox="1"/>
          <p:nvPr/>
        </p:nvSpPr>
        <p:spPr>
          <a:xfrm>
            <a:off x="1495779" y="1900683"/>
            <a:ext cx="4464755" cy="646331"/>
          </a:xfrm>
          <a:prstGeom prst="rect">
            <a:avLst/>
          </a:prstGeom>
          <a:noFill/>
        </p:spPr>
        <p:txBody>
          <a:bodyPr wrap="square" rtlCol="0">
            <a:spAutoFit/>
          </a:bodyPr>
          <a:lstStyle/>
          <a:p>
            <a:r>
              <a:rPr kumimoji="1" lang="en-US" altLang="ja-JP" dirty="0" smtClean="0"/>
              <a:t>90</a:t>
            </a:r>
            <a:r>
              <a:rPr kumimoji="1" lang="ja-JP" altLang="en-US" dirty="0" smtClean="0"/>
              <a:t>年代後半</a:t>
            </a:r>
            <a:r>
              <a:rPr kumimoji="1" lang="en-US" altLang="ja-JP" dirty="0" smtClean="0"/>
              <a:t>〜2000</a:t>
            </a:r>
            <a:r>
              <a:rPr kumimoji="1" lang="ja-JP" altLang="en-US" dirty="0" smtClean="0"/>
              <a:t>年</a:t>
            </a:r>
            <a:endParaRPr kumimoji="1" lang="en-US" altLang="ja-JP" dirty="0"/>
          </a:p>
          <a:p>
            <a:r>
              <a:rPr kumimoji="1" lang="ja-JP" altLang="en-US" dirty="0" smtClean="0"/>
              <a:t>ドットコム・バブル</a:t>
            </a:r>
            <a:r>
              <a:rPr kumimoji="1" lang="en-US" altLang="ja-JP" dirty="0" smtClean="0"/>
              <a:t>(IT</a:t>
            </a:r>
            <a:r>
              <a:rPr kumimoji="1" lang="ja-JP" altLang="en-US" dirty="0" smtClean="0"/>
              <a:t>バブル</a:t>
            </a:r>
            <a:r>
              <a:rPr kumimoji="1" lang="en-US" altLang="ja-JP" dirty="0" smtClean="0"/>
              <a:t>)</a:t>
            </a:r>
          </a:p>
        </p:txBody>
      </p:sp>
      <p:sp>
        <p:nvSpPr>
          <p:cNvPr id="7" name="テキスト ボックス 6"/>
          <p:cNvSpPr txBox="1"/>
          <p:nvPr/>
        </p:nvSpPr>
        <p:spPr>
          <a:xfrm>
            <a:off x="5181601" y="3374490"/>
            <a:ext cx="2720622" cy="461665"/>
          </a:xfrm>
          <a:prstGeom prst="rect">
            <a:avLst/>
          </a:prstGeom>
          <a:noFill/>
        </p:spPr>
        <p:txBody>
          <a:bodyPr wrap="square" rtlCol="0">
            <a:spAutoFit/>
          </a:bodyPr>
          <a:lstStyle/>
          <a:p>
            <a:r>
              <a:rPr kumimoji="1" lang="ja-JP" altLang="en-US" sz="2400" b="1" dirty="0" smtClean="0">
                <a:ln w="22225">
                  <a:solidFill>
                    <a:schemeClr val="accent2"/>
                  </a:solidFill>
                  <a:prstDash val="solid"/>
                </a:ln>
                <a:solidFill>
                  <a:schemeClr val="accent2">
                    <a:lumMod val="40000"/>
                    <a:lumOff val="60000"/>
                  </a:schemeClr>
                </a:solidFill>
              </a:rPr>
              <a:t>日：楽天、ヤフー</a:t>
            </a:r>
          </a:p>
        </p:txBody>
      </p:sp>
      <p:sp>
        <p:nvSpPr>
          <p:cNvPr id="8" name="テキスト ボックス 7"/>
          <p:cNvSpPr txBox="1"/>
          <p:nvPr/>
        </p:nvSpPr>
        <p:spPr>
          <a:xfrm>
            <a:off x="214489" y="5006060"/>
            <a:ext cx="4707467" cy="1200329"/>
          </a:xfrm>
          <a:prstGeom prst="rect">
            <a:avLst/>
          </a:prstGeom>
          <a:noFill/>
        </p:spPr>
        <p:txBody>
          <a:bodyPr wrap="square" rtlCol="0">
            <a:spAutoFit/>
          </a:bodyPr>
          <a:lstStyle/>
          <a:p>
            <a:r>
              <a:rPr kumimoji="1" lang="ja-JP" altLang="en-US" sz="2400" dirty="0" smtClean="0"/>
              <a:t>バブル期の失敗から学び、</a:t>
            </a:r>
            <a:endParaRPr kumimoji="1" lang="en-US" altLang="ja-JP" sz="2400" dirty="0" smtClean="0"/>
          </a:p>
          <a:p>
            <a:r>
              <a:rPr kumimoji="1" lang="ja-JP" altLang="en-US" sz="2400" dirty="0" smtClean="0"/>
              <a:t>より大きな成功を収めるという機運</a:t>
            </a:r>
            <a:endParaRPr kumimoji="1" lang="en-US" altLang="ja-JP" sz="2400" dirty="0" smtClean="0"/>
          </a:p>
          <a:p>
            <a:r>
              <a:rPr kumimoji="1" lang="ja-JP" alt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r>
              <a:rPr kumimoji="1" lang="en-US" altLang="ja-JP"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GAFA</a:t>
            </a:r>
            <a:r>
              <a:rPr kumimoji="1" lang="ja-JP" alt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の成功</a:t>
            </a:r>
          </a:p>
        </p:txBody>
      </p:sp>
      <p:sp>
        <p:nvSpPr>
          <p:cNvPr id="9" name="テキスト ボックス 8"/>
          <p:cNvSpPr txBox="1"/>
          <p:nvPr/>
        </p:nvSpPr>
        <p:spPr>
          <a:xfrm>
            <a:off x="5253527" y="3932409"/>
            <a:ext cx="4443629" cy="830997"/>
          </a:xfrm>
          <a:prstGeom prst="rect">
            <a:avLst/>
          </a:prstGeom>
          <a:noFill/>
        </p:spPr>
        <p:txBody>
          <a:bodyPr wrap="square" rtlCol="0">
            <a:spAutoFit/>
          </a:bodyPr>
          <a:lstStyle/>
          <a:p>
            <a:pPr algn="ctr"/>
            <a:r>
              <a:rPr kumimoji="1" lang="ja-JP" altLang="en-US" sz="2400" dirty="0" smtClean="0"/>
              <a:t>＜日本は製造業＞</a:t>
            </a:r>
            <a:endParaRPr kumimoji="1" lang="en-US" altLang="ja-JP" sz="2400" dirty="0" smtClean="0"/>
          </a:p>
          <a:p>
            <a:pPr algn="ctr"/>
            <a:r>
              <a:rPr kumimoji="1" lang="ja-JP" altLang="en-US" sz="2400" dirty="0" smtClean="0"/>
              <a:t>一定の強さを誇っていた</a:t>
            </a:r>
          </a:p>
        </p:txBody>
      </p:sp>
      <p:sp>
        <p:nvSpPr>
          <p:cNvPr id="10" name="テキスト ボックス 9"/>
          <p:cNvSpPr txBox="1"/>
          <p:nvPr/>
        </p:nvSpPr>
        <p:spPr>
          <a:xfrm>
            <a:off x="248760" y="3932409"/>
            <a:ext cx="4650618" cy="830997"/>
          </a:xfrm>
          <a:prstGeom prst="rect">
            <a:avLst/>
          </a:prstGeom>
          <a:noFill/>
        </p:spPr>
        <p:txBody>
          <a:bodyPr wrap="square" rtlCol="0">
            <a:spAutoFit/>
          </a:bodyPr>
          <a:lstStyle/>
          <a:p>
            <a:pPr algn="ctr"/>
            <a:r>
              <a:rPr kumimoji="1" lang="ja-JP" altLang="en-US" sz="2400" dirty="0" smtClean="0"/>
              <a:t>＜米国の製造業＞</a:t>
            </a:r>
            <a:endParaRPr kumimoji="1" lang="en-US" altLang="ja-JP" sz="2400" dirty="0" smtClean="0"/>
          </a:p>
          <a:p>
            <a:pPr algn="ctr"/>
            <a:r>
              <a:rPr kumimoji="1" lang="ja-JP" altLang="en-US" sz="2400" dirty="0" smtClean="0"/>
              <a:t>壊滅的な打撃</a:t>
            </a:r>
          </a:p>
        </p:txBody>
      </p:sp>
      <p:sp>
        <p:nvSpPr>
          <p:cNvPr id="11" name="テキスト ボックス 10"/>
          <p:cNvSpPr txBox="1"/>
          <p:nvPr/>
        </p:nvSpPr>
        <p:spPr>
          <a:xfrm>
            <a:off x="5170311" y="4961633"/>
            <a:ext cx="4735689" cy="1200329"/>
          </a:xfrm>
          <a:prstGeom prst="rect">
            <a:avLst/>
          </a:prstGeom>
          <a:noFill/>
        </p:spPr>
        <p:txBody>
          <a:bodyPr wrap="square" rtlCol="0">
            <a:spAutoFit/>
          </a:bodyPr>
          <a:lstStyle/>
          <a:p>
            <a:r>
              <a:rPr kumimoji="1" lang="ja-JP" altLang="en-US" sz="2400" dirty="0" smtClean="0"/>
              <a:t>新興</a:t>
            </a:r>
            <a:r>
              <a:rPr kumimoji="1" lang="en-US" altLang="ja-JP" sz="2400" dirty="0" smtClean="0"/>
              <a:t>IT</a:t>
            </a:r>
            <a:r>
              <a:rPr kumimoji="1" lang="ja-JP" altLang="en-US" sz="2400" dirty="0" smtClean="0"/>
              <a:t>企業の利益は</a:t>
            </a:r>
            <a:endParaRPr kumimoji="1" lang="en-US" altLang="ja-JP" sz="2400" dirty="0" smtClean="0"/>
          </a:p>
          <a:p>
            <a:r>
              <a:rPr kumimoji="1" lang="ja-JP" altLang="en-US" sz="2400" dirty="0" smtClean="0"/>
              <a:t>大企業の利益に比べれば小さい</a:t>
            </a:r>
            <a:endParaRPr kumimoji="1" lang="en-US" altLang="ja-JP" sz="2400" dirty="0" smtClean="0"/>
          </a:p>
          <a:p>
            <a:r>
              <a:rPr kumimoji="1" lang="ja-JP" alt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r>
              <a:rPr kumimoji="1" lang="en-US" altLang="ja-JP"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IT</a:t>
            </a:r>
            <a:r>
              <a:rPr kumimoji="1" lang="ja-JP" alt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軽視</a:t>
            </a:r>
            <a:r>
              <a:rPr kumimoji="1" lang="en-US" altLang="ja-JP" sz="2400" dirty="0" smtClean="0"/>
              <a:t>(</a:t>
            </a:r>
            <a:r>
              <a:rPr kumimoji="1" lang="ja-JP" altLang="en-US" sz="2400" dirty="0" smtClean="0"/>
              <a:t>現在も</a:t>
            </a:r>
            <a:r>
              <a:rPr kumimoji="1" lang="en-US" altLang="ja-JP" sz="2400" dirty="0" smtClean="0"/>
              <a:t>IT</a:t>
            </a:r>
            <a:r>
              <a:rPr kumimoji="1" lang="ja-JP" altLang="en-US" sz="2400" dirty="0" smtClean="0"/>
              <a:t>軽視の風潮</a:t>
            </a:r>
            <a:r>
              <a:rPr kumimoji="1" lang="en-US" altLang="ja-JP" sz="2400" dirty="0" smtClean="0"/>
              <a:t>)</a:t>
            </a:r>
          </a:p>
        </p:txBody>
      </p:sp>
      <p:sp>
        <p:nvSpPr>
          <p:cNvPr id="13" name="角丸四角形 12"/>
          <p:cNvSpPr/>
          <p:nvPr/>
        </p:nvSpPr>
        <p:spPr>
          <a:xfrm>
            <a:off x="4572000" y="1828802"/>
            <a:ext cx="2238467" cy="1388531"/>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237067" y="3408358"/>
            <a:ext cx="4662311" cy="461665"/>
          </a:xfrm>
          <a:prstGeom prst="rect">
            <a:avLst/>
          </a:prstGeom>
          <a:noFill/>
        </p:spPr>
        <p:txBody>
          <a:bodyPr wrap="square" rtlCol="0">
            <a:spAutoFit/>
          </a:bodyPr>
          <a:lstStyle/>
          <a:p>
            <a:r>
              <a:rPr kumimoji="1" lang="ja-JP" altLang="en-US" sz="2400" b="1" dirty="0" smtClean="0">
                <a:ln w="22225">
                  <a:solidFill>
                    <a:schemeClr val="accent2"/>
                  </a:solidFill>
                  <a:prstDash val="solid"/>
                </a:ln>
                <a:solidFill>
                  <a:schemeClr val="accent2">
                    <a:lumMod val="40000"/>
                    <a:lumOff val="60000"/>
                  </a:schemeClr>
                </a:solidFill>
              </a:rPr>
              <a:t>米：</a:t>
            </a:r>
            <a:r>
              <a:rPr kumimoji="1" lang="en-US" altLang="ja-JP" sz="2400" b="1" dirty="0" smtClean="0">
                <a:ln w="22225">
                  <a:solidFill>
                    <a:schemeClr val="accent2"/>
                  </a:solidFill>
                  <a:prstDash val="solid"/>
                </a:ln>
                <a:solidFill>
                  <a:schemeClr val="accent2">
                    <a:lumMod val="40000"/>
                    <a:lumOff val="60000"/>
                  </a:schemeClr>
                </a:solidFill>
              </a:rPr>
              <a:t>GAFA</a:t>
            </a:r>
          </a:p>
        </p:txBody>
      </p:sp>
      <p:sp>
        <p:nvSpPr>
          <p:cNvPr id="15" name="正方形/長方形 14"/>
          <p:cNvSpPr/>
          <p:nvPr/>
        </p:nvSpPr>
        <p:spPr>
          <a:xfrm>
            <a:off x="225779" y="3318932"/>
            <a:ext cx="4680000" cy="31157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5192890" y="3318932"/>
            <a:ext cx="4680000" cy="31157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428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事業会社の</a:t>
            </a:r>
            <a:r>
              <a:rPr kumimoji="1" lang="en-US" altLang="ja-JP" dirty="0" smtClean="0"/>
              <a:t>DX</a:t>
            </a:r>
            <a:r>
              <a:rPr kumimoji="1" lang="ja-JP" altLang="en-US" dirty="0" smtClean="0"/>
              <a:t>と</a:t>
            </a:r>
            <a:r>
              <a:rPr kumimoji="1" lang="en-US" altLang="ja-JP" dirty="0" err="1" smtClean="0"/>
              <a:t>SIer</a:t>
            </a:r>
            <a:r>
              <a:rPr kumimoji="1" lang="ja-JP" altLang="en-US" dirty="0" smtClean="0"/>
              <a:t>の関係</a:t>
            </a:r>
            <a:endParaRPr kumimoji="1" lang="ja-JP" altLang="en-US" dirty="0"/>
          </a:p>
        </p:txBody>
      </p:sp>
      <p:sp>
        <p:nvSpPr>
          <p:cNvPr id="4" name="フッター プレースホルダー 3"/>
          <p:cNvSpPr>
            <a:spLocks noGrp="1"/>
          </p:cNvSpPr>
          <p:nvPr>
            <p:ph type="ftr" sz="quarter" idx="11"/>
          </p:nvPr>
        </p:nvSpPr>
        <p:spPr/>
        <p:txBody>
          <a:bodyPr/>
          <a:lstStyle/>
          <a:p>
            <a:r>
              <a:rPr lang="en-US" smtClean="0"/>
              <a:t>https://coredou.com/</a:t>
            </a:r>
            <a:endParaRPr lang="en-US" dirty="0"/>
          </a:p>
        </p:txBody>
      </p:sp>
      <p:sp>
        <p:nvSpPr>
          <p:cNvPr id="5" name="テキスト ボックス 4"/>
          <p:cNvSpPr txBox="1"/>
          <p:nvPr/>
        </p:nvSpPr>
        <p:spPr>
          <a:xfrm>
            <a:off x="1" y="4439193"/>
            <a:ext cx="9906000" cy="1569660"/>
          </a:xfrm>
          <a:prstGeom prst="rect">
            <a:avLst/>
          </a:prstGeom>
          <a:solidFill>
            <a:schemeClr val="accent1">
              <a:lumMod val="20000"/>
              <a:lumOff val="80000"/>
            </a:schemeClr>
          </a:solidFill>
        </p:spPr>
        <p:txBody>
          <a:bodyPr wrap="square" rtlCol="0">
            <a:spAutoFit/>
          </a:bodyPr>
          <a:lstStyle/>
          <a:p>
            <a:pPr algn="ctr"/>
            <a:r>
              <a:rPr kumimoji="1" lang="ja-JP" altLang="en-US" sz="2400" dirty="0" smtClean="0"/>
              <a:t>日本企業への問題提起①</a:t>
            </a:r>
            <a:endParaRPr kumimoji="1" lang="en-US" altLang="ja-JP" sz="2400" dirty="0" smtClean="0"/>
          </a:p>
          <a:p>
            <a:pPr algn="ctr"/>
            <a:r>
              <a:rPr kumimoji="1" lang="en-US" altLang="ja-JP" sz="2400" dirty="0" smtClean="0"/>
              <a:t>IT</a:t>
            </a:r>
            <a:r>
              <a:rPr kumimoji="1" lang="ja-JP" altLang="en-US" sz="2400" dirty="0" smtClean="0"/>
              <a:t>の価値を誤認した結果、自社に</a:t>
            </a:r>
            <a:r>
              <a:rPr kumimoji="1" lang="en-US" altLang="ja-JP" sz="2400" dirty="0" smtClean="0"/>
              <a:t>IT</a:t>
            </a:r>
            <a:r>
              <a:rPr kumimoji="1" lang="ja-JP" altLang="en-US" sz="2400" dirty="0" smtClean="0"/>
              <a:t>活用のノウハウが蓄積されない</a:t>
            </a:r>
            <a:endParaRPr kumimoji="1" lang="en-US" altLang="ja-JP" sz="2400" dirty="0" smtClean="0"/>
          </a:p>
          <a:p>
            <a:pPr algn="ctr"/>
            <a:r>
              <a:rPr kumimoji="1" lang="ja-JP" altLang="en-US" sz="2400" dirty="0" smtClean="0"/>
              <a:t>「</a:t>
            </a:r>
            <a:r>
              <a:rPr kumimoji="1" lang="en-US" altLang="ja-JP" sz="2400" dirty="0" err="1" smtClean="0"/>
              <a:t>SIer</a:t>
            </a:r>
            <a:r>
              <a:rPr kumimoji="1" lang="ja-JP" altLang="en-US" sz="2400" dirty="0" smtClean="0"/>
              <a:t>丸投げ文化」が形成されてしまったのではないか？</a:t>
            </a:r>
            <a:endParaRPr kumimoji="1" lang="en-US" altLang="ja-JP" sz="2400" dirty="0" smtClean="0"/>
          </a:p>
          <a:p>
            <a:pPr algn="ctr"/>
            <a:r>
              <a:rPr kumimoji="1" lang="ja-JP" altLang="en-US" sz="2400" dirty="0" smtClean="0"/>
              <a:t>この構図もいずれ成立しなくなる</a:t>
            </a:r>
            <a:endParaRPr kumimoji="1" lang="ja-JP" altLang="en-US" sz="2400" dirty="0"/>
          </a:p>
        </p:txBody>
      </p:sp>
      <p:sp>
        <p:nvSpPr>
          <p:cNvPr id="6" name="テキスト ボックス 5"/>
          <p:cNvSpPr txBox="1"/>
          <p:nvPr/>
        </p:nvSpPr>
        <p:spPr>
          <a:xfrm>
            <a:off x="685800" y="1046882"/>
            <a:ext cx="8602134" cy="1191816"/>
          </a:xfrm>
          <a:prstGeom prst="roundRect">
            <a:avLst/>
          </a:prstGeom>
          <a:solidFill>
            <a:schemeClr val="accent4">
              <a:lumMod val="20000"/>
              <a:lumOff val="80000"/>
            </a:schemeClr>
          </a:solidFill>
          <a:ln>
            <a:solidFill>
              <a:schemeClr val="tx1"/>
            </a:solidFill>
          </a:ln>
        </p:spPr>
        <p:txBody>
          <a:bodyPr wrap="square" rtlCol="0">
            <a:spAutoFit/>
          </a:bodyPr>
          <a:lstStyle/>
          <a:p>
            <a:pPr algn="ctr"/>
            <a:r>
              <a:rPr kumimoji="1" lang="ja-JP" altLang="en-US" sz="2800" dirty="0" smtClean="0"/>
              <a:t>事業会社が</a:t>
            </a:r>
            <a:r>
              <a:rPr kumimoji="1" lang="en-US" altLang="ja-JP" sz="2800" dirty="0" smtClean="0"/>
              <a:t>DX</a:t>
            </a:r>
            <a:r>
              <a:rPr kumimoji="1" lang="ja-JP" altLang="en-US" sz="2800" dirty="0" smtClean="0"/>
              <a:t>で事業と組織の双方に変革を促す</a:t>
            </a:r>
            <a:endParaRPr kumimoji="1" lang="en-US" altLang="ja-JP" sz="2800" dirty="0" smtClean="0"/>
          </a:p>
          <a:p>
            <a:pPr algn="ctr"/>
            <a:r>
              <a:rPr kumimoji="1" lang="ja-JP" altLang="en-US" dirty="0" smtClean="0"/>
              <a:t>組織変革には</a:t>
            </a:r>
            <a:r>
              <a:rPr kumimoji="1" lang="en-US" altLang="ja-JP" dirty="0" smtClean="0"/>
              <a:t>IT</a:t>
            </a:r>
            <a:r>
              <a:rPr kumimoji="1" lang="ja-JP" altLang="en-US" dirty="0" smtClean="0"/>
              <a:t>の専門家の育成や採用が必須となり内製化率が高まる</a:t>
            </a:r>
            <a:endParaRPr kumimoji="1" lang="en-US" altLang="ja-JP" dirty="0" smtClean="0"/>
          </a:p>
          <a:p>
            <a:pPr algn="ctr"/>
            <a:r>
              <a:rPr kumimoji="1" lang="en-US" altLang="ja-JP" dirty="0" smtClean="0"/>
              <a:t>DX</a:t>
            </a:r>
            <a:r>
              <a:rPr kumimoji="1" lang="ja-JP" altLang="en-US" dirty="0" smtClean="0"/>
              <a:t>が加速して事業会社が自走できるようになったら</a:t>
            </a:r>
            <a:r>
              <a:rPr kumimoji="1" lang="en-US" altLang="ja-JP" dirty="0" err="1" smtClean="0"/>
              <a:t>SIer</a:t>
            </a:r>
            <a:r>
              <a:rPr kumimoji="1" lang="ja-JP" altLang="en-US" dirty="0" smtClean="0"/>
              <a:t>の存在価値が最小化していく</a:t>
            </a:r>
            <a:r>
              <a:rPr kumimoji="1" lang="ja-JP" altLang="en-US" dirty="0"/>
              <a:t>。</a:t>
            </a:r>
            <a:endParaRPr kumimoji="1" lang="en-US" altLang="ja-JP" dirty="0" smtClean="0"/>
          </a:p>
        </p:txBody>
      </p:sp>
      <p:sp>
        <p:nvSpPr>
          <p:cNvPr id="7" name="テキスト ボックス 6"/>
          <p:cNvSpPr txBox="1"/>
          <p:nvPr/>
        </p:nvSpPr>
        <p:spPr>
          <a:xfrm>
            <a:off x="330199" y="2898261"/>
            <a:ext cx="9304867" cy="1015663"/>
          </a:xfrm>
          <a:prstGeom prst="rect">
            <a:avLst/>
          </a:prstGeom>
          <a:noFill/>
        </p:spPr>
        <p:txBody>
          <a:bodyPr wrap="square" rtlCol="0">
            <a:spAutoFit/>
          </a:bodyPr>
          <a:lstStyle/>
          <a:p>
            <a:r>
              <a:rPr kumimoji="1" lang="en-US" altLang="ja-JP" sz="2400" dirty="0" err="1" smtClean="0"/>
              <a:t>SIer</a:t>
            </a:r>
            <a:r>
              <a:rPr kumimoji="1" lang="ja-JP" altLang="en-US" sz="2400" dirty="0" smtClean="0"/>
              <a:t>は今後どうなる？</a:t>
            </a:r>
            <a:r>
              <a:rPr kumimoji="1" lang="en-US" altLang="ja-JP" sz="2400" dirty="0" smtClean="0"/>
              <a:t>	</a:t>
            </a:r>
            <a:r>
              <a:rPr kumimoji="1" lang="en-US" altLang="ja-JP" sz="1600" dirty="0" smtClean="0"/>
              <a:t>※</a:t>
            </a:r>
            <a:r>
              <a:rPr kumimoji="1" lang="en-US" altLang="ja-JP" sz="1600" dirty="0" err="1" smtClean="0"/>
              <a:t>SIer</a:t>
            </a:r>
            <a:r>
              <a:rPr kumimoji="1" lang="en-US" altLang="ja-JP" sz="1600" dirty="0" smtClean="0"/>
              <a:t>:</a:t>
            </a:r>
            <a:r>
              <a:rPr kumimoji="1" lang="ja-JP" altLang="en-US" sz="1600" dirty="0" smtClean="0"/>
              <a:t>システムインテグレーター</a:t>
            </a:r>
            <a:endParaRPr kumimoji="1" lang="en-US" altLang="ja-JP" sz="2400" dirty="0" smtClean="0"/>
          </a:p>
          <a:p>
            <a:r>
              <a:rPr kumimoji="1" lang="ja-JP" altLang="en-US" dirty="0" smtClean="0"/>
              <a:t>・業界特有のソリューションだったり、特定の技術領域に特化していく。</a:t>
            </a:r>
            <a:endParaRPr kumimoji="1" lang="en-US" altLang="ja-JP" dirty="0" smtClean="0"/>
          </a:p>
          <a:p>
            <a:r>
              <a:rPr kumimoji="1" lang="ja-JP" altLang="en-US" dirty="0" smtClean="0"/>
              <a:t>・サービス依存の傾向を減らし、製品販売の比率を増やし提供した製品のサービスを手厚くする</a:t>
            </a:r>
            <a:endParaRPr kumimoji="1" lang="en-US" altLang="ja-JP" dirty="0" smtClean="0"/>
          </a:p>
        </p:txBody>
      </p:sp>
      <p:sp>
        <p:nvSpPr>
          <p:cNvPr id="3" name="大かっこ 2"/>
          <p:cNvSpPr/>
          <p:nvPr/>
        </p:nvSpPr>
        <p:spPr>
          <a:xfrm>
            <a:off x="214489" y="2810933"/>
            <a:ext cx="9460089" cy="1241778"/>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897553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r>
              <a:rPr kumimoji="1" lang="ja-JP" altLang="en-US" dirty="0" smtClean="0"/>
              <a:t>競走に負けた要因②</a:t>
            </a:r>
            <a:endParaRPr kumimoji="1" lang="ja-JP" altLang="en-US" dirty="0"/>
          </a:p>
        </p:txBody>
      </p:sp>
      <p:sp>
        <p:nvSpPr>
          <p:cNvPr id="6" name="サブタイトル 5"/>
          <p:cNvSpPr>
            <a:spLocks noGrp="1"/>
          </p:cNvSpPr>
          <p:nvPr>
            <p:ph type="subTitle"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r>
              <a:rPr lang="en-US" smtClean="0"/>
              <a:t>https://coredou.com/</a:t>
            </a:r>
            <a:endParaRPr lang="en-US" dirty="0"/>
          </a:p>
        </p:txBody>
      </p:sp>
    </p:spTree>
    <p:extLst>
      <p:ext uri="{BB962C8B-B14F-4D97-AF65-F5344CB8AC3E}">
        <p14:creationId xmlns:p14="http://schemas.microsoft.com/office/powerpoint/2010/main" val="1828138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4422" y="0"/>
            <a:ext cx="9697156" cy="720000"/>
          </a:xfrm>
        </p:spPr>
        <p:txBody>
          <a:bodyPr>
            <a:normAutofit fontScale="90000"/>
          </a:bodyPr>
          <a:lstStyle/>
          <a:p>
            <a:r>
              <a:rPr lang="ja-JP" altLang="en-US" dirty="0"/>
              <a:t>要因②　間違った「製造業信奉」	から</a:t>
            </a:r>
            <a:r>
              <a:rPr lang="ja-JP" altLang="en-US" dirty="0" smtClean="0"/>
              <a:t>抜け出せない</a:t>
            </a:r>
            <a:endParaRPr kumimoji="1" lang="ja-JP" altLang="en-US" dirty="0"/>
          </a:p>
        </p:txBody>
      </p:sp>
      <p:sp>
        <p:nvSpPr>
          <p:cNvPr id="4" name="フッター プレースホルダー 3"/>
          <p:cNvSpPr>
            <a:spLocks noGrp="1"/>
          </p:cNvSpPr>
          <p:nvPr>
            <p:ph type="ftr" sz="quarter" idx="11"/>
          </p:nvPr>
        </p:nvSpPr>
        <p:spPr/>
        <p:txBody>
          <a:bodyPr/>
          <a:lstStyle/>
          <a:p>
            <a:r>
              <a:rPr lang="en-US" smtClean="0"/>
              <a:t>https://coredou.com/</a:t>
            </a:r>
            <a:endParaRPr lang="en-US" dirty="0"/>
          </a:p>
        </p:txBody>
      </p:sp>
      <p:sp>
        <p:nvSpPr>
          <p:cNvPr id="5" name="テキスト ボックス 4"/>
          <p:cNvSpPr txBox="1"/>
          <p:nvPr/>
        </p:nvSpPr>
        <p:spPr>
          <a:xfrm>
            <a:off x="112889" y="770467"/>
            <a:ext cx="9674577" cy="510778"/>
          </a:xfrm>
          <a:prstGeom prst="roundRect">
            <a:avLst/>
          </a:prstGeom>
          <a:solidFill>
            <a:schemeClr val="accent4">
              <a:lumMod val="20000"/>
              <a:lumOff val="80000"/>
            </a:schemeClr>
          </a:solidFill>
          <a:ln>
            <a:solidFill>
              <a:schemeClr val="tx1"/>
            </a:solidFill>
          </a:ln>
        </p:spPr>
        <p:txBody>
          <a:bodyPr wrap="square">
            <a:spAutoFit/>
          </a:bodyPr>
          <a:lstStyle>
            <a:defPPr>
              <a:defRPr lang="en-US"/>
            </a:defPPr>
            <a:lvl1pPr lvl="0">
              <a:defRPr kumimoji="1" sz="2000">
                <a:solidFill>
                  <a:prstClr val="black"/>
                </a:solidFill>
              </a:defRPr>
            </a:lvl1pPr>
          </a:lstStyle>
          <a:p>
            <a:r>
              <a:rPr lang="ja-JP" altLang="en-US" sz="2400" dirty="0"/>
              <a:t>製造業のモノづくりと今日のソフトウエア開発ではゴールが大きく異なる</a:t>
            </a:r>
          </a:p>
        </p:txBody>
      </p:sp>
      <p:sp>
        <p:nvSpPr>
          <p:cNvPr id="6" name="テキスト ボックス 5"/>
          <p:cNvSpPr txBox="1"/>
          <p:nvPr/>
        </p:nvSpPr>
        <p:spPr>
          <a:xfrm>
            <a:off x="163690" y="1552222"/>
            <a:ext cx="1800578" cy="461665"/>
          </a:xfrm>
          <a:prstGeom prst="rect">
            <a:avLst/>
          </a:prstGeom>
          <a:noFill/>
        </p:spPr>
        <p:txBody>
          <a:bodyPr wrap="square" rtlCol="0">
            <a:spAutoFit/>
          </a:bodyPr>
          <a:lstStyle/>
          <a:p>
            <a:r>
              <a:rPr kumimoji="1" lang="ja-JP" altLang="en-US" sz="2400" dirty="0" smtClean="0"/>
              <a:t>＜製造業</a:t>
            </a:r>
            <a:r>
              <a:rPr kumimoji="1" lang="ja-JP" altLang="en-US" sz="2400" dirty="0"/>
              <a:t>＞</a:t>
            </a:r>
            <a:endParaRPr kumimoji="1" lang="en-US" altLang="ja-JP" sz="2400" dirty="0" smtClean="0"/>
          </a:p>
        </p:txBody>
      </p:sp>
      <p:sp>
        <p:nvSpPr>
          <p:cNvPr id="13" name="テキスト ボックス 12"/>
          <p:cNvSpPr txBox="1"/>
          <p:nvPr/>
        </p:nvSpPr>
        <p:spPr>
          <a:xfrm>
            <a:off x="0" y="5249334"/>
            <a:ext cx="9906000" cy="1200329"/>
          </a:xfrm>
          <a:prstGeom prst="rect">
            <a:avLst/>
          </a:prstGeom>
          <a:solidFill>
            <a:schemeClr val="accent1">
              <a:lumMod val="20000"/>
              <a:lumOff val="80000"/>
            </a:schemeClr>
          </a:solidFill>
        </p:spPr>
        <p:txBody>
          <a:bodyPr wrap="square" rtlCol="0">
            <a:spAutoFit/>
          </a:bodyPr>
          <a:lstStyle/>
          <a:p>
            <a:pPr algn="ctr"/>
            <a:r>
              <a:rPr kumimoji="1" lang="ja-JP" altLang="en-US" sz="2400" dirty="0" smtClean="0"/>
              <a:t>ソフトウェア開発の工程は上流⇒下流へと流れていいくだけではない</a:t>
            </a:r>
            <a:endParaRPr kumimoji="1" lang="en-US" altLang="ja-JP" sz="2400" dirty="0" smtClean="0"/>
          </a:p>
          <a:p>
            <a:pPr algn="ctr"/>
            <a:r>
              <a:rPr kumimoji="1" lang="ja-JP" altLang="en-US" sz="2400" dirty="0" smtClean="0"/>
              <a:t>各工程を反復しながら価値を高めていく手法</a:t>
            </a:r>
            <a:r>
              <a:rPr kumimoji="1" lang="en-US" altLang="ja-JP" sz="2400" dirty="0"/>
              <a:t>(</a:t>
            </a:r>
            <a:r>
              <a:rPr kumimoji="1" lang="ja-JP" altLang="en-US" sz="2400" dirty="0"/>
              <a:t>アジャイル開発</a:t>
            </a:r>
            <a:r>
              <a:rPr kumimoji="1" lang="en-US" altLang="ja-JP" sz="2400" dirty="0"/>
              <a:t>)</a:t>
            </a:r>
            <a:r>
              <a:rPr kumimoji="1" lang="ja-JP" altLang="en-US" sz="2400" dirty="0" smtClean="0"/>
              <a:t>が増加</a:t>
            </a:r>
            <a:endParaRPr kumimoji="1" lang="en-US" altLang="ja-JP" sz="2400" dirty="0" smtClean="0"/>
          </a:p>
          <a:p>
            <a:pPr algn="ctr"/>
            <a:r>
              <a:rPr kumimoji="1" lang="ja-JP" altLang="en-US" sz="2400" dirty="0" smtClean="0"/>
              <a:t>⇒手戻りを嫌う製造業の生産プロセスにはない考え方</a:t>
            </a:r>
          </a:p>
        </p:txBody>
      </p:sp>
      <p:sp>
        <p:nvSpPr>
          <p:cNvPr id="8" name="テキスト ボックス 7"/>
          <p:cNvSpPr txBox="1"/>
          <p:nvPr/>
        </p:nvSpPr>
        <p:spPr>
          <a:xfrm>
            <a:off x="4984044" y="1586088"/>
            <a:ext cx="4397022" cy="461665"/>
          </a:xfrm>
          <a:prstGeom prst="rect">
            <a:avLst/>
          </a:prstGeom>
          <a:noFill/>
        </p:spPr>
        <p:txBody>
          <a:bodyPr wrap="square" rtlCol="0">
            <a:spAutoFit/>
          </a:bodyPr>
          <a:lstStyle/>
          <a:p>
            <a:r>
              <a:rPr kumimoji="1" lang="ja-JP" altLang="en-US" sz="2400" dirty="0" smtClean="0"/>
              <a:t>＜ソフトウェア開発＞</a:t>
            </a:r>
          </a:p>
        </p:txBody>
      </p:sp>
      <p:grpSp>
        <p:nvGrpSpPr>
          <p:cNvPr id="29" name="グループ化 28"/>
          <p:cNvGrpSpPr/>
          <p:nvPr/>
        </p:nvGrpSpPr>
        <p:grpSpPr>
          <a:xfrm>
            <a:off x="123050" y="2134724"/>
            <a:ext cx="4642977" cy="1440000"/>
            <a:chOff x="100473" y="3703312"/>
            <a:chExt cx="4193252" cy="470549"/>
          </a:xfrm>
        </p:grpSpPr>
        <p:sp>
          <p:nvSpPr>
            <p:cNvPr id="30" name="フリーフォーム 29"/>
            <p:cNvSpPr/>
            <p:nvPr/>
          </p:nvSpPr>
          <p:spPr>
            <a:xfrm>
              <a:off x="100473" y="3703312"/>
              <a:ext cx="635341" cy="470549"/>
            </a:xfrm>
            <a:custGeom>
              <a:avLst/>
              <a:gdLst>
                <a:gd name="connsiteX0" fmla="*/ 0 w 635341"/>
                <a:gd name="connsiteY0" fmla="*/ 47055 h 470549"/>
                <a:gd name="connsiteX1" fmla="*/ 47055 w 635341"/>
                <a:gd name="connsiteY1" fmla="*/ 0 h 470549"/>
                <a:gd name="connsiteX2" fmla="*/ 588286 w 635341"/>
                <a:gd name="connsiteY2" fmla="*/ 0 h 470549"/>
                <a:gd name="connsiteX3" fmla="*/ 635341 w 635341"/>
                <a:gd name="connsiteY3" fmla="*/ 47055 h 470549"/>
                <a:gd name="connsiteX4" fmla="*/ 635341 w 635341"/>
                <a:gd name="connsiteY4" fmla="*/ 423494 h 470549"/>
                <a:gd name="connsiteX5" fmla="*/ 588286 w 635341"/>
                <a:gd name="connsiteY5" fmla="*/ 470549 h 470549"/>
                <a:gd name="connsiteX6" fmla="*/ 47055 w 635341"/>
                <a:gd name="connsiteY6" fmla="*/ 470549 h 470549"/>
                <a:gd name="connsiteX7" fmla="*/ 0 w 635341"/>
                <a:gd name="connsiteY7" fmla="*/ 423494 h 470549"/>
                <a:gd name="connsiteX8" fmla="*/ 0 w 635341"/>
                <a:gd name="connsiteY8" fmla="*/ 47055 h 47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341" h="470549">
                  <a:moveTo>
                    <a:pt x="0" y="47055"/>
                  </a:moveTo>
                  <a:cubicBezTo>
                    <a:pt x="0" y="21067"/>
                    <a:pt x="21067" y="0"/>
                    <a:pt x="47055" y="0"/>
                  </a:cubicBezTo>
                  <a:lnTo>
                    <a:pt x="588286" y="0"/>
                  </a:lnTo>
                  <a:cubicBezTo>
                    <a:pt x="614274" y="0"/>
                    <a:pt x="635341" y="21067"/>
                    <a:pt x="635341" y="47055"/>
                  </a:cubicBezTo>
                  <a:lnTo>
                    <a:pt x="635341" y="423494"/>
                  </a:lnTo>
                  <a:cubicBezTo>
                    <a:pt x="635341" y="449482"/>
                    <a:pt x="614274" y="470549"/>
                    <a:pt x="588286" y="470549"/>
                  </a:cubicBezTo>
                  <a:lnTo>
                    <a:pt x="47055" y="470549"/>
                  </a:lnTo>
                  <a:cubicBezTo>
                    <a:pt x="21067" y="470549"/>
                    <a:pt x="0" y="449482"/>
                    <a:pt x="0" y="423494"/>
                  </a:cubicBezTo>
                  <a:lnTo>
                    <a:pt x="0" y="4705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782" tIns="51882" rIns="13782" bIns="51882" numCol="1" spcCol="1270" anchor="ctr" anchorCtr="0">
              <a:noAutofit/>
            </a:bodyPr>
            <a:lstStyle/>
            <a:p>
              <a:pPr lvl="0" algn="ctr" defTabSz="444500">
                <a:lnSpc>
                  <a:spcPct val="90000"/>
                </a:lnSpc>
                <a:spcBef>
                  <a:spcPct val="0"/>
                </a:spcBef>
                <a:spcAft>
                  <a:spcPct val="35000"/>
                </a:spcAft>
              </a:pPr>
              <a:r>
                <a:rPr kumimoji="1" lang="ja-JP" altLang="en-US" sz="1200" kern="1200" dirty="0" smtClean="0"/>
                <a:t>企画</a:t>
              </a:r>
              <a:endParaRPr kumimoji="1" lang="ja-JP" altLang="en-US" sz="1200" kern="1200" dirty="0"/>
            </a:p>
          </p:txBody>
        </p:sp>
        <p:sp>
          <p:nvSpPr>
            <p:cNvPr id="31" name="フリーフォーム 30"/>
            <p:cNvSpPr/>
            <p:nvPr/>
          </p:nvSpPr>
          <p:spPr>
            <a:xfrm>
              <a:off x="799348" y="3859805"/>
              <a:ext cx="134692" cy="157564"/>
            </a:xfrm>
            <a:custGeom>
              <a:avLst/>
              <a:gdLst>
                <a:gd name="connsiteX0" fmla="*/ 0 w 134692"/>
                <a:gd name="connsiteY0" fmla="*/ 31513 h 157564"/>
                <a:gd name="connsiteX1" fmla="*/ 67346 w 134692"/>
                <a:gd name="connsiteY1" fmla="*/ 31513 h 157564"/>
                <a:gd name="connsiteX2" fmla="*/ 67346 w 134692"/>
                <a:gd name="connsiteY2" fmla="*/ 0 h 157564"/>
                <a:gd name="connsiteX3" fmla="*/ 134692 w 134692"/>
                <a:gd name="connsiteY3" fmla="*/ 78782 h 157564"/>
                <a:gd name="connsiteX4" fmla="*/ 67346 w 134692"/>
                <a:gd name="connsiteY4" fmla="*/ 157564 h 157564"/>
                <a:gd name="connsiteX5" fmla="*/ 67346 w 134692"/>
                <a:gd name="connsiteY5" fmla="*/ 126051 h 157564"/>
                <a:gd name="connsiteX6" fmla="*/ 0 w 134692"/>
                <a:gd name="connsiteY6" fmla="*/ 126051 h 157564"/>
                <a:gd name="connsiteX7" fmla="*/ 0 w 134692"/>
                <a:gd name="connsiteY7" fmla="*/ 31513 h 15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692" h="157564">
                  <a:moveTo>
                    <a:pt x="0" y="31513"/>
                  </a:moveTo>
                  <a:lnTo>
                    <a:pt x="67346" y="31513"/>
                  </a:lnTo>
                  <a:lnTo>
                    <a:pt x="67346" y="0"/>
                  </a:lnTo>
                  <a:lnTo>
                    <a:pt x="134692" y="78782"/>
                  </a:lnTo>
                  <a:lnTo>
                    <a:pt x="67346" y="157564"/>
                  </a:lnTo>
                  <a:lnTo>
                    <a:pt x="67346" y="126051"/>
                  </a:lnTo>
                  <a:lnTo>
                    <a:pt x="0" y="126051"/>
                  </a:lnTo>
                  <a:lnTo>
                    <a:pt x="0" y="31513"/>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31513" rIns="40408" bIns="31513" numCol="1" spcCol="1270" anchor="ctr" anchorCtr="0">
              <a:noAutofit/>
            </a:bodyPr>
            <a:lstStyle/>
            <a:p>
              <a:pPr lvl="0" algn="ctr" defTabSz="133350">
                <a:lnSpc>
                  <a:spcPct val="90000"/>
                </a:lnSpc>
                <a:spcBef>
                  <a:spcPct val="0"/>
                </a:spcBef>
                <a:spcAft>
                  <a:spcPct val="35000"/>
                </a:spcAft>
              </a:pPr>
              <a:endParaRPr kumimoji="1" lang="ja-JP" altLang="en-US" sz="600" kern="1200"/>
            </a:p>
          </p:txBody>
        </p:sp>
        <p:sp>
          <p:nvSpPr>
            <p:cNvPr id="32" name="フリーフォーム 31"/>
            <p:cNvSpPr/>
            <p:nvPr/>
          </p:nvSpPr>
          <p:spPr>
            <a:xfrm>
              <a:off x="989951" y="3703312"/>
              <a:ext cx="635341" cy="470549"/>
            </a:xfrm>
            <a:custGeom>
              <a:avLst/>
              <a:gdLst>
                <a:gd name="connsiteX0" fmla="*/ 0 w 635341"/>
                <a:gd name="connsiteY0" fmla="*/ 47055 h 470549"/>
                <a:gd name="connsiteX1" fmla="*/ 47055 w 635341"/>
                <a:gd name="connsiteY1" fmla="*/ 0 h 470549"/>
                <a:gd name="connsiteX2" fmla="*/ 588286 w 635341"/>
                <a:gd name="connsiteY2" fmla="*/ 0 h 470549"/>
                <a:gd name="connsiteX3" fmla="*/ 635341 w 635341"/>
                <a:gd name="connsiteY3" fmla="*/ 47055 h 470549"/>
                <a:gd name="connsiteX4" fmla="*/ 635341 w 635341"/>
                <a:gd name="connsiteY4" fmla="*/ 423494 h 470549"/>
                <a:gd name="connsiteX5" fmla="*/ 588286 w 635341"/>
                <a:gd name="connsiteY5" fmla="*/ 470549 h 470549"/>
                <a:gd name="connsiteX6" fmla="*/ 47055 w 635341"/>
                <a:gd name="connsiteY6" fmla="*/ 470549 h 470549"/>
                <a:gd name="connsiteX7" fmla="*/ 0 w 635341"/>
                <a:gd name="connsiteY7" fmla="*/ 423494 h 470549"/>
                <a:gd name="connsiteX8" fmla="*/ 0 w 635341"/>
                <a:gd name="connsiteY8" fmla="*/ 47055 h 47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341" h="470549">
                  <a:moveTo>
                    <a:pt x="0" y="47055"/>
                  </a:moveTo>
                  <a:cubicBezTo>
                    <a:pt x="0" y="21067"/>
                    <a:pt x="21067" y="0"/>
                    <a:pt x="47055" y="0"/>
                  </a:cubicBezTo>
                  <a:lnTo>
                    <a:pt x="588286" y="0"/>
                  </a:lnTo>
                  <a:cubicBezTo>
                    <a:pt x="614274" y="0"/>
                    <a:pt x="635341" y="21067"/>
                    <a:pt x="635341" y="47055"/>
                  </a:cubicBezTo>
                  <a:lnTo>
                    <a:pt x="635341" y="423494"/>
                  </a:lnTo>
                  <a:cubicBezTo>
                    <a:pt x="635341" y="449482"/>
                    <a:pt x="614274" y="470549"/>
                    <a:pt x="588286" y="470549"/>
                  </a:cubicBezTo>
                  <a:lnTo>
                    <a:pt x="47055" y="470549"/>
                  </a:lnTo>
                  <a:cubicBezTo>
                    <a:pt x="21067" y="470549"/>
                    <a:pt x="0" y="449482"/>
                    <a:pt x="0" y="423494"/>
                  </a:cubicBezTo>
                  <a:lnTo>
                    <a:pt x="0" y="47055"/>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782" tIns="51882" rIns="13782" bIns="51882" numCol="1" spcCol="1270" anchor="ctr" anchorCtr="0">
              <a:noAutofit/>
            </a:bodyPr>
            <a:lstStyle/>
            <a:p>
              <a:pPr lvl="0" algn="ctr" defTabSz="444500">
                <a:lnSpc>
                  <a:spcPct val="90000"/>
                </a:lnSpc>
                <a:spcBef>
                  <a:spcPct val="0"/>
                </a:spcBef>
                <a:spcAft>
                  <a:spcPct val="35000"/>
                </a:spcAft>
              </a:pPr>
              <a:r>
                <a:rPr kumimoji="1" lang="ja-JP" altLang="en-US" sz="1200" kern="1200" dirty="0" smtClean="0"/>
                <a:t>先行開発</a:t>
              </a:r>
              <a:r>
                <a:rPr kumimoji="1" lang="en-US" altLang="ja-JP" sz="1200" kern="1200" dirty="0" smtClean="0"/>
                <a:t/>
              </a:r>
              <a:br>
                <a:rPr kumimoji="1" lang="en-US" altLang="ja-JP" sz="1200" kern="1200" dirty="0" smtClean="0"/>
              </a:br>
              <a:r>
                <a:rPr kumimoji="1" lang="en-US" altLang="ja-JP" sz="1100" kern="1200" dirty="0" smtClean="0"/>
                <a:t>(</a:t>
              </a:r>
              <a:r>
                <a:rPr kumimoji="1" lang="ja-JP" altLang="en-US" sz="1100" kern="1200" dirty="0" smtClean="0"/>
                <a:t>試作品</a:t>
              </a:r>
              <a:r>
                <a:rPr kumimoji="1" lang="en-US" altLang="ja-JP" sz="1100" kern="1200" dirty="0" smtClean="0"/>
                <a:t>)</a:t>
              </a:r>
              <a:endParaRPr kumimoji="1" lang="ja-JP" altLang="en-US" sz="1100" kern="1200" dirty="0"/>
            </a:p>
          </p:txBody>
        </p:sp>
        <p:sp>
          <p:nvSpPr>
            <p:cNvPr id="33" name="フリーフォーム 32"/>
            <p:cNvSpPr/>
            <p:nvPr/>
          </p:nvSpPr>
          <p:spPr>
            <a:xfrm>
              <a:off x="1688826" y="3859805"/>
              <a:ext cx="134692" cy="157564"/>
            </a:xfrm>
            <a:custGeom>
              <a:avLst/>
              <a:gdLst>
                <a:gd name="connsiteX0" fmla="*/ 0 w 134692"/>
                <a:gd name="connsiteY0" fmla="*/ 31513 h 157564"/>
                <a:gd name="connsiteX1" fmla="*/ 67346 w 134692"/>
                <a:gd name="connsiteY1" fmla="*/ 31513 h 157564"/>
                <a:gd name="connsiteX2" fmla="*/ 67346 w 134692"/>
                <a:gd name="connsiteY2" fmla="*/ 0 h 157564"/>
                <a:gd name="connsiteX3" fmla="*/ 134692 w 134692"/>
                <a:gd name="connsiteY3" fmla="*/ 78782 h 157564"/>
                <a:gd name="connsiteX4" fmla="*/ 67346 w 134692"/>
                <a:gd name="connsiteY4" fmla="*/ 157564 h 157564"/>
                <a:gd name="connsiteX5" fmla="*/ 67346 w 134692"/>
                <a:gd name="connsiteY5" fmla="*/ 126051 h 157564"/>
                <a:gd name="connsiteX6" fmla="*/ 0 w 134692"/>
                <a:gd name="connsiteY6" fmla="*/ 126051 h 157564"/>
                <a:gd name="connsiteX7" fmla="*/ 0 w 134692"/>
                <a:gd name="connsiteY7" fmla="*/ 31513 h 15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692" h="157564">
                  <a:moveTo>
                    <a:pt x="0" y="31513"/>
                  </a:moveTo>
                  <a:lnTo>
                    <a:pt x="67346" y="31513"/>
                  </a:lnTo>
                  <a:lnTo>
                    <a:pt x="67346" y="0"/>
                  </a:lnTo>
                  <a:lnTo>
                    <a:pt x="134692" y="78782"/>
                  </a:lnTo>
                  <a:lnTo>
                    <a:pt x="67346" y="157564"/>
                  </a:lnTo>
                  <a:lnTo>
                    <a:pt x="67346" y="126051"/>
                  </a:lnTo>
                  <a:lnTo>
                    <a:pt x="0" y="126051"/>
                  </a:lnTo>
                  <a:lnTo>
                    <a:pt x="0" y="31513"/>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31513" rIns="40408" bIns="31513" numCol="1" spcCol="1270" anchor="ctr" anchorCtr="0">
              <a:noAutofit/>
            </a:bodyPr>
            <a:lstStyle/>
            <a:p>
              <a:pPr lvl="0" algn="ctr" defTabSz="133350">
                <a:lnSpc>
                  <a:spcPct val="90000"/>
                </a:lnSpc>
                <a:spcBef>
                  <a:spcPct val="0"/>
                </a:spcBef>
                <a:spcAft>
                  <a:spcPct val="35000"/>
                </a:spcAft>
              </a:pPr>
              <a:endParaRPr kumimoji="1" lang="ja-JP" altLang="en-US" sz="600" kern="1200"/>
            </a:p>
          </p:txBody>
        </p:sp>
        <p:sp>
          <p:nvSpPr>
            <p:cNvPr id="34" name="フリーフォーム 33"/>
            <p:cNvSpPr/>
            <p:nvPr/>
          </p:nvSpPr>
          <p:spPr>
            <a:xfrm>
              <a:off x="1879428" y="3703312"/>
              <a:ext cx="635341" cy="470549"/>
            </a:xfrm>
            <a:custGeom>
              <a:avLst/>
              <a:gdLst>
                <a:gd name="connsiteX0" fmla="*/ 0 w 635341"/>
                <a:gd name="connsiteY0" fmla="*/ 47055 h 470549"/>
                <a:gd name="connsiteX1" fmla="*/ 47055 w 635341"/>
                <a:gd name="connsiteY1" fmla="*/ 0 h 470549"/>
                <a:gd name="connsiteX2" fmla="*/ 588286 w 635341"/>
                <a:gd name="connsiteY2" fmla="*/ 0 h 470549"/>
                <a:gd name="connsiteX3" fmla="*/ 635341 w 635341"/>
                <a:gd name="connsiteY3" fmla="*/ 47055 h 470549"/>
                <a:gd name="connsiteX4" fmla="*/ 635341 w 635341"/>
                <a:gd name="connsiteY4" fmla="*/ 423494 h 470549"/>
                <a:gd name="connsiteX5" fmla="*/ 588286 w 635341"/>
                <a:gd name="connsiteY5" fmla="*/ 470549 h 470549"/>
                <a:gd name="connsiteX6" fmla="*/ 47055 w 635341"/>
                <a:gd name="connsiteY6" fmla="*/ 470549 h 470549"/>
                <a:gd name="connsiteX7" fmla="*/ 0 w 635341"/>
                <a:gd name="connsiteY7" fmla="*/ 423494 h 470549"/>
                <a:gd name="connsiteX8" fmla="*/ 0 w 635341"/>
                <a:gd name="connsiteY8" fmla="*/ 47055 h 47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341" h="470549">
                  <a:moveTo>
                    <a:pt x="0" y="47055"/>
                  </a:moveTo>
                  <a:cubicBezTo>
                    <a:pt x="0" y="21067"/>
                    <a:pt x="21067" y="0"/>
                    <a:pt x="47055" y="0"/>
                  </a:cubicBezTo>
                  <a:lnTo>
                    <a:pt x="588286" y="0"/>
                  </a:lnTo>
                  <a:cubicBezTo>
                    <a:pt x="614274" y="0"/>
                    <a:pt x="635341" y="21067"/>
                    <a:pt x="635341" y="47055"/>
                  </a:cubicBezTo>
                  <a:lnTo>
                    <a:pt x="635341" y="423494"/>
                  </a:lnTo>
                  <a:cubicBezTo>
                    <a:pt x="635341" y="449482"/>
                    <a:pt x="614274" y="470549"/>
                    <a:pt x="588286" y="470549"/>
                  </a:cubicBezTo>
                  <a:lnTo>
                    <a:pt x="47055" y="470549"/>
                  </a:lnTo>
                  <a:cubicBezTo>
                    <a:pt x="21067" y="470549"/>
                    <a:pt x="0" y="449482"/>
                    <a:pt x="0" y="423494"/>
                  </a:cubicBezTo>
                  <a:lnTo>
                    <a:pt x="0" y="47055"/>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3782" tIns="51882" rIns="13782" bIns="51882" numCol="1" spcCol="1270" anchor="ctr" anchorCtr="0">
              <a:noAutofit/>
            </a:bodyPr>
            <a:lstStyle/>
            <a:p>
              <a:pPr lvl="0" algn="ctr" defTabSz="444500">
                <a:lnSpc>
                  <a:spcPct val="90000"/>
                </a:lnSpc>
                <a:spcBef>
                  <a:spcPct val="0"/>
                </a:spcBef>
                <a:spcAft>
                  <a:spcPct val="35000"/>
                </a:spcAft>
              </a:pPr>
              <a:r>
                <a:rPr kumimoji="1" lang="ja-JP" altLang="en-US" sz="1200" kern="1200" dirty="0" smtClean="0"/>
                <a:t>製品開発</a:t>
              </a:r>
              <a:r>
                <a:rPr kumimoji="1" lang="en-US" altLang="ja-JP" sz="1200" kern="1200" dirty="0" smtClean="0"/>
                <a:t/>
              </a:r>
              <a:br>
                <a:rPr kumimoji="1" lang="en-US" altLang="ja-JP" sz="1200" kern="1200" dirty="0" smtClean="0"/>
              </a:br>
              <a:r>
                <a:rPr kumimoji="1" lang="en-US" altLang="ja-JP" sz="1100" kern="1200" dirty="0" smtClean="0"/>
                <a:t>(</a:t>
              </a:r>
              <a:r>
                <a:rPr kumimoji="1" lang="ja-JP" altLang="en-US" sz="1100" kern="1200" dirty="0" smtClean="0"/>
                <a:t>量産設計</a:t>
              </a:r>
              <a:r>
                <a:rPr kumimoji="1" lang="en-US" altLang="ja-JP" sz="1100" kern="1200" dirty="0" smtClean="0"/>
                <a:t>)</a:t>
              </a:r>
              <a:endParaRPr kumimoji="1" lang="ja-JP" altLang="en-US" sz="1100" kern="1200" dirty="0"/>
            </a:p>
          </p:txBody>
        </p:sp>
        <p:sp>
          <p:nvSpPr>
            <p:cNvPr id="35" name="フリーフォーム 34"/>
            <p:cNvSpPr/>
            <p:nvPr/>
          </p:nvSpPr>
          <p:spPr>
            <a:xfrm>
              <a:off x="2578304" y="3859805"/>
              <a:ext cx="134692" cy="157564"/>
            </a:xfrm>
            <a:custGeom>
              <a:avLst/>
              <a:gdLst>
                <a:gd name="connsiteX0" fmla="*/ 0 w 134692"/>
                <a:gd name="connsiteY0" fmla="*/ 31513 h 157564"/>
                <a:gd name="connsiteX1" fmla="*/ 67346 w 134692"/>
                <a:gd name="connsiteY1" fmla="*/ 31513 h 157564"/>
                <a:gd name="connsiteX2" fmla="*/ 67346 w 134692"/>
                <a:gd name="connsiteY2" fmla="*/ 0 h 157564"/>
                <a:gd name="connsiteX3" fmla="*/ 134692 w 134692"/>
                <a:gd name="connsiteY3" fmla="*/ 78782 h 157564"/>
                <a:gd name="connsiteX4" fmla="*/ 67346 w 134692"/>
                <a:gd name="connsiteY4" fmla="*/ 157564 h 157564"/>
                <a:gd name="connsiteX5" fmla="*/ 67346 w 134692"/>
                <a:gd name="connsiteY5" fmla="*/ 126051 h 157564"/>
                <a:gd name="connsiteX6" fmla="*/ 0 w 134692"/>
                <a:gd name="connsiteY6" fmla="*/ 126051 h 157564"/>
                <a:gd name="connsiteX7" fmla="*/ 0 w 134692"/>
                <a:gd name="connsiteY7" fmla="*/ 31513 h 15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692" h="157564">
                  <a:moveTo>
                    <a:pt x="0" y="31513"/>
                  </a:moveTo>
                  <a:lnTo>
                    <a:pt x="67346" y="31513"/>
                  </a:lnTo>
                  <a:lnTo>
                    <a:pt x="67346" y="0"/>
                  </a:lnTo>
                  <a:lnTo>
                    <a:pt x="134692" y="78782"/>
                  </a:lnTo>
                  <a:lnTo>
                    <a:pt x="67346" y="157564"/>
                  </a:lnTo>
                  <a:lnTo>
                    <a:pt x="67346" y="126051"/>
                  </a:lnTo>
                  <a:lnTo>
                    <a:pt x="0" y="126051"/>
                  </a:lnTo>
                  <a:lnTo>
                    <a:pt x="0" y="31513"/>
                  </a:lnTo>
                  <a:close/>
                </a:path>
              </a:pathLst>
            </a:cu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31513" rIns="40408" bIns="31513" numCol="1" spcCol="1270" anchor="ctr" anchorCtr="0">
              <a:noAutofit/>
            </a:bodyPr>
            <a:lstStyle/>
            <a:p>
              <a:pPr lvl="0" algn="ctr" defTabSz="133350">
                <a:lnSpc>
                  <a:spcPct val="90000"/>
                </a:lnSpc>
                <a:spcBef>
                  <a:spcPct val="0"/>
                </a:spcBef>
                <a:spcAft>
                  <a:spcPct val="35000"/>
                </a:spcAft>
              </a:pPr>
              <a:endParaRPr kumimoji="1" lang="ja-JP" altLang="en-US" sz="600" kern="1200"/>
            </a:p>
          </p:txBody>
        </p:sp>
        <p:sp>
          <p:nvSpPr>
            <p:cNvPr id="36" name="フリーフォーム 35"/>
            <p:cNvSpPr/>
            <p:nvPr/>
          </p:nvSpPr>
          <p:spPr>
            <a:xfrm>
              <a:off x="2768906" y="3703312"/>
              <a:ext cx="635341" cy="470549"/>
            </a:xfrm>
            <a:custGeom>
              <a:avLst/>
              <a:gdLst>
                <a:gd name="connsiteX0" fmla="*/ 0 w 635341"/>
                <a:gd name="connsiteY0" fmla="*/ 47055 h 470549"/>
                <a:gd name="connsiteX1" fmla="*/ 47055 w 635341"/>
                <a:gd name="connsiteY1" fmla="*/ 0 h 470549"/>
                <a:gd name="connsiteX2" fmla="*/ 588286 w 635341"/>
                <a:gd name="connsiteY2" fmla="*/ 0 h 470549"/>
                <a:gd name="connsiteX3" fmla="*/ 635341 w 635341"/>
                <a:gd name="connsiteY3" fmla="*/ 47055 h 470549"/>
                <a:gd name="connsiteX4" fmla="*/ 635341 w 635341"/>
                <a:gd name="connsiteY4" fmla="*/ 423494 h 470549"/>
                <a:gd name="connsiteX5" fmla="*/ 588286 w 635341"/>
                <a:gd name="connsiteY5" fmla="*/ 470549 h 470549"/>
                <a:gd name="connsiteX6" fmla="*/ 47055 w 635341"/>
                <a:gd name="connsiteY6" fmla="*/ 470549 h 470549"/>
                <a:gd name="connsiteX7" fmla="*/ 0 w 635341"/>
                <a:gd name="connsiteY7" fmla="*/ 423494 h 470549"/>
                <a:gd name="connsiteX8" fmla="*/ 0 w 635341"/>
                <a:gd name="connsiteY8" fmla="*/ 47055 h 47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341" h="470549">
                  <a:moveTo>
                    <a:pt x="0" y="47055"/>
                  </a:moveTo>
                  <a:cubicBezTo>
                    <a:pt x="0" y="21067"/>
                    <a:pt x="21067" y="0"/>
                    <a:pt x="47055" y="0"/>
                  </a:cubicBezTo>
                  <a:lnTo>
                    <a:pt x="588286" y="0"/>
                  </a:lnTo>
                  <a:cubicBezTo>
                    <a:pt x="614274" y="0"/>
                    <a:pt x="635341" y="21067"/>
                    <a:pt x="635341" y="47055"/>
                  </a:cubicBezTo>
                  <a:lnTo>
                    <a:pt x="635341" y="423494"/>
                  </a:lnTo>
                  <a:cubicBezTo>
                    <a:pt x="635341" y="449482"/>
                    <a:pt x="614274" y="470549"/>
                    <a:pt x="588286" y="470549"/>
                  </a:cubicBezTo>
                  <a:lnTo>
                    <a:pt x="47055" y="470549"/>
                  </a:lnTo>
                  <a:cubicBezTo>
                    <a:pt x="21067" y="470549"/>
                    <a:pt x="0" y="449482"/>
                    <a:pt x="0" y="423494"/>
                  </a:cubicBezTo>
                  <a:lnTo>
                    <a:pt x="0" y="47055"/>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3782" tIns="51882" rIns="13782" bIns="51882" numCol="1" spcCol="1270" anchor="ctr" anchorCtr="0">
              <a:noAutofit/>
            </a:bodyPr>
            <a:lstStyle/>
            <a:p>
              <a:pPr lvl="0" algn="ctr" defTabSz="444500">
                <a:lnSpc>
                  <a:spcPct val="90000"/>
                </a:lnSpc>
                <a:spcBef>
                  <a:spcPct val="0"/>
                </a:spcBef>
                <a:spcAft>
                  <a:spcPct val="35000"/>
                </a:spcAft>
              </a:pPr>
              <a:r>
                <a:rPr kumimoji="1" lang="ja-JP" altLang="en-US" sz="1200" kern="1200" dirty="0" smtClean="0"/>
                <a:t>製造</a:t>
              </a:r>
              <a:endParaRPr kumimoji="1" lang="ja-JP" altLang="en-US" sz="1200" kern="1200" dirty="0"/>
            </a:p>
          </p:txBody>
        </p:sp>
        <p:sp>
          <p:nvSpPr>
            <p:cNvPr id="37" name="フリーフォーム 36"/>
            <p:cNvSpPr/>
            <p:nvPr/>
          </p:nvSpPr>
          <p:spPr>
            <a:xfrm>
              <a:off x="3467781" y="3859805"/>
              <a:ext cx="134692" cy="157564"/>
            </a:xfrm>
            <a:custGeom>
              <a:avLst/>
              <a:gdLst>
                <a:gd name="connsiteX0" fmla="*/ 0 w 134692"/>
                <a:gd name="connsiteY0" fmla="*/ 31513 h 157564"/>
                <a:gd name="connsiteX1" fmla="*/ 67346 w 134692"/>
                <a:gd name="connsiteY1" fmla="*/ 31513 h 157564"/>
                <a:gd name="connsiteX2" fmla="*/ 67346 w 134692"/>
                <a:gd name="connsiteY2" fmla="*/ 0 h 157564"/>
                <a:gd name="connsiteX3" fmla="*/ 134692 w 134692"/>
                <a:gd name="connsiteY3" fmla="*/ 78782 h 157564"/>
                <a:gd name="connsiteX4" fmla="*/ 67346 w 134692"/>
                <a:gd name="connsiteY4" fmla="*/ 157564 h 157564"/>
                <a:gd name="connsiteX5" fmla="*/ 67346 w 134692"/>
                <a:gd name="connsiteY5" fmla="*/ 126051 h 157564"/>
                <a:gd name="connsiteX6" fmla="*/ 0 w 134692"/>
                <a:gd name="connsiteY6" fmla="*/ 126051 h 157564"/>
                <a:gd name="connsiteX7" fmla="*/ 0 w 134692"/>
                <a:gd name="connsiteY7" fmla="*/ 31513 h 15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692" h="157564">
                  <a:moveTo>
                    <a:pt x="0" y="31513"/>
                  </a:moveTo>
                  <a:lnTo>
                    <a:pt x="67346" y="31513"/>
                  </a:lnTo>
                  <a:lnTo>
                    <a:pt x="67346" y="0"/>
                  </a:lnTo>
                  <a:lnTo>
                    <a:pt x="134692" y="78782"/>
                  </a:lnTo>
                  <a:lnTo>
                    <a:pt x="67346" y="157564"/>
                  </a:lnTo>
                  <a:lnTo>
                    <a:pt x="67346" y="126051"/>
                  </a:lnTo>
                  <a:lnTo>
                    <a:pt x="0" y="126051"/>
                  </a:lnTo>
                  <a:lnTo>
                    <a:pt x="0" y="31513"/>
                  </a:lnTo>
                  <a:close/>
                </a:path>
              </a:pathLst>
            </a:cu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0" tIns="31513" rIns="40408" bIns="31513" numCol="1" spcCol="1270" anchor="ctr" anchorCtr="0">
              <a:noAutofit/>
            </a:bodyPr>
            <a:lstStyle/>
            <a:p>
              <a:pPr lvl="0" algn="ctr" defTabSz="133350">
                <a:lnSpc>
                  <a:spcPct val="90000"/>
                </a:lnSpc>
                <a:spcBef>
                  <a:spcPct val="0"/>
                </a:spcBef>
                <a:spcAft>
                  <a:spcPct val="35000"/>
                </a:spcAft>
              </a:pPr>
              <a:endParaRPr kumimoji="1" lang="ja-JP" altLang="en-US" sz="600" kern="1200"/>
            </a:p>
          </p:txBody>
        </p:sp>
        <p:sp>
          <p:nvSpPr>
            <p:cNvPr id="38" name="フリーフォーム 37"/>
            <p:cNvSpPr/>
            <p:nvPr/>
          </p:nvSpPr>
          <p:spPr>
            <a:xfrm>
              <a:off x="3658384" y="3703312"/>
              <a:ext cx="635341" cy="470549"/>
            </a:xfrm>
            <a:custGeom>
              <a:avLst/>
              <a:gdLst>
                <a:gd name="connsiteX0" fmla="*/ 0 w 635341"/>
                <a:gd name="connsiteY0" fmla="*/ 47055 h 470549"/>
                <a:gd name="connsiteX1" fmla="*/ 47055 w 635341"/>
                <a:gd name="connsiteY1" fmla="*/ 0 h 470549"/>
                <a:gd name="connsiteX2" fmla="*/ 588286 w 635341"/>
                <a:gd name="connsiteY2" fmla="*/ 0 h 470549"/>
                <a:gd name="connsiteX3" fmla="*/ 635341 w 635341"/>
                <a:gd name="connsiteY3" fmla="*/ 47055 h 470549"/>
                <a:gd name="connsiteX4" fmla="*/ 635341 w 635341"/>
                <a:gd name="connsiteY4" fmla="*/ 423494 h 470549"/>
                <a:gd name="connsiteX5" fmla="*/ 588286 w 635341"/>
                <a:gd name="connsiteY5" fmla="*/ 470549 h 470549"/>
                <a:gd name="connsiteX6" fmla="*/ 47055 w 635341"/>
                <a:gd name="connsiteY6" fmla="*/ 470549 h 470549"/>
                <a:gd name="connsiteX7" fmla="*/ 0 w 635341"/>
                <a:gd name="connsiteY7" fmla="*/ 423494 h 470549"/>
                <a:gd name="connsiteX8" fmla="*/ 0 w 635341"/>
                <a:gd name="connsiteY8" fmla="*/ 47055 h 47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341" h="470549">
                  <a:moveTo>
                    <a:pt x="0" y="47055"/>
                  </a:moveTo>
                  <a:cubicBezTo>
                    <a:pt x="0" y="21067"/>
                    <a:pt x="21067" y="0"/>
                    <a:pt x="47055" y="0"/>
                  </a:cubicBezTo>
                  <a:lnTo>
                    <a:pt x="588286" y="0"/>
                  </a:lnTo>
                  <a:cubicBezTo>
                    <a:pt x="614274" y="0"/>
                    <a:pt x="635341" y="21067"/>
                    <a:pt x="635341" y="47055"/>
                  </a:cubicBezTo>
                  <a:lnTo>
                    <a:pt x="635341" y="423494"/>
                  </a:lnTo>
                  <a:cubicBezTo>
                    <a:pt x="635341" y="449482"/>
                    <a:pt x="614274" y="470549"/>
                    <a:pt x="588286" y="470549"/>
                  </a:cubicBezTo>
                  <a:lnTo>
                    <a:pt x="47055" y="470549"/>
                  </a:lnTo>
                  <a:cubicBezTo>
                    <a:pt x="21067" y="470549"/>
                    <a:pt x="0" y="449482"/>
                    <a:pt x="0" y="423494"/>
                  </a:cubicBezTo>
                  <a:lnTo>
                    <a:pt x="0" y="47055"/>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3782" tIns="51882" rIns="13782" bIns="51882" numCol="1" spcCol="1270" anchor="ctr" anchorCtr="0">
              <a:noAutofit/>
            </a:bodyPr>
            <a:lstStyle/>
            <a:p>
              <a:pPr lvl="0" algn="ctr" defTabSz="444500">
                <a:lnSpc>
                  <a:spcPct val="90000"/>
                </a:lnSpc>
                <a:spcBef>
                  <a:spcPct val="0"/>
                </a:spcBef>
                <a:spcAft>
                  <a:spcPct val="35000"/>
                </a:spcAft>
              </a:pPr>
              <a:r>
                <a:rPr kumimoji="1" lang="ja-JP" altLang="en-US" sz="1200" kern="1200" dirty="0" smtClean="0"/>
                <a:t>販売</a:t>
              </a:r>
              <a:endParaRPr kumimoji="1" lang="ja-JP" altLang="en-US" sz="1200" kern="1200" dirty="0"/>
            </a:p>
          </p:txBody>
        </p:sp>
      </p:grpSp>
      <p:grpSp>
        <p:nvGrpSpPr>
          <p:cNvPr id="14" name="グループ化 13"/>
          <p:cNvGrpSpPr/>
          <p:nvPr/>
        </p:nvGrpSpPr>
        <p:grpSpPr>
          <a:xfrm>
            <a:off x="5006584" y="2134723"/>
            <a:ext cx="4735724" cy="1440000"/>
            <a:chOff x="5300098" y="3756183"/>
            <a:chExt cx="4195302" cy="364808"/>
          </a:xfrm>
        </p:grpSpPr>
        <p:sp>
          <p:nvSpPr>
            <p:cNvPr id="15" name="フリーフォーム 14"/>
            <p:cNvSpPr/>
            <p:nvPr/>
          </p:nvSpPr>
          <p:spPr>
            <a:xfrm>
              <a:off x="5300098" y="3756183"/>
              <a:ext cx="912022" cy="364808"/>
            </a:xfrm>
            <a:custGeom>
              <a:avLst/>
              <a:gdLst>
                <a:gd name="connsiteX0" fmla="*/ 0 w 912022"/>
                <a:gd name="connsiteY0" fmla="*/ 0 h 364808"/>
                <a:gd name="connsiteX1" fmla="*/ 729618 w 912022"/>
                <a:gd name="connsiteY1" fmla="*/ 0 h 364808"/>
                <a:gd name="connsiteX2" fmla="*/ 912022 w 912022"/>
                <a:gd name="connsiteY2" fmla="*/ 182404 h 364808"/>
                <a:gd name="connsiteX3" fmla="*/ 729618 w 912022"/>
                <a:gd name="connsiteY3" fmla="*/ 364808 h 364808"/>
                <a:gd name="connsiteX4" fmla="*/ 0 w 912022"/>
                <a:gd name="connsiteY4" fmla="*/ 364808 h 364808"/>
                <a:gd name="connsiteX5" fmla="*/ 182404 w 912022"/>
                <a:gd name="connsiteY5" fmla="*/ 182404 h 364808"/>
                <a:gd name="connsiteX6" fmla="*/ 0 w 912022"/>
                <a:gd name="connsiteY6" fmla="*/ 0 h 36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022" h="364808">
                  <a:moveTo>
                    <a:pt x="0" y="0"/>
                  </a:moveTo>
                  <a:lnTo>
                    <a:pt x="729618" y="0"/>
                  </a:lnTo>
                  <a:lnTo>
                    <a:pt x="912022" y="182404"/>
                  </a:lnTo>
                  <a:lnTo>
                    <a:pt x="729618" y="364808"/>
                  </a:lnTo>
                  <a:lnTo>
                    <a:pt x="0" y="364808"/>
                  </a:lnTo>
                  <a:lnTo>
                    <a:pt x="182404" y="182404"/>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2404" tIns="13335" rIns="182404" bIns="13335" numCol="1" spcCol="1270" anchor="ctr" anchorCtr="0">
              <a:noAutofit/>
            </a:bodyPr>
            <a:lstStyle/>
            <a:p>
              <a:pPr lvl="0" algn="ctr" defTabSz="444500">
                <a:lnSpc>
                  <a:spcPct val="90000"/>
                </a:lnSpc>
                <a:spcBef>
                  <a:spcPct val="0"/>
                </a:spcBef>
                <a:spcAft>
                  <a:spcPct val="35000"/>
                </a:spcAft>
              </a:pPr>
              <a:r>
                <a:rPr kumimoji="1" lang="ja-JP" altLang="en-US" sz="1400" kern="1200" dirty="0" smtClean="0"/>
                <a:t>企画</a:t>
              </a:r>
              <a:endParaRPr kumimoji="1" lang="ja-JP" altLang="en-US" sz="1400" kern="1200" dirty="0"/>
            </a:p>
          </p:txBody>
        </p:sp>
        <p:sp>
          <p:nvSpPr>
            <p:cNvPr id="16" name="フリーフォーム 15"/>
            <p:cNvSpPr/>
            <p:nvPr/>
          </p:nvSpPr>
          <p:spPr>
            <a:xfrm>
              <a:off x="6120918" y="3756183"/>
              <a:ext cx="912022" cy="364808"/>
            </a:xfrm>
            <a:custGeom>
              <a:avLst/>
              <a:gdLst>
                <a:gd name="connsiteX0" fmla="*/ 0 w 912022"/>
                <a:gd name="connsiteY0" fmla="*/ 0 h 364808"/>
                <a:gd name="connsiteX1" fmla="*/ 729618 w 912022"/>
                <a:gd name="connsiteY1" fmla="*/ 0 h 364808"/>
                <a:gd name="connsiteX2" fmla="*/ 912022 w 912022"/>
                <a:gd name="connsiteY2" fmla="*/ 182404 h 364808"/>
                <a:gd name="connsiteX3" fmla="*/ 729618 w 912022"/>
                <a:gd name="connsiteY3" fmla="*/ 364808 h 364808"/>
                <a:gd name="connsiteX4" fmla="*/ 0 w 912022"/>
                <a:gd name="connsiteY4" fmla="*/ 364808 h 364808"/>
                <a:gd name="connsiteX5" fmla="*/ 182404 w 912022"/>
                <a:gd name="connsiteY5" fmla="*/ 182404 h 364808"/>
                <a:gd name="connsiteX6" fmla="*/ 0 w 912022"/>
                <a:gd name="connsiteY6" fmla="*/ 0 h 36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022" h="364808">
                  <a:moveTo>
                    <a:pt x="0" y="0"/>
                  </a:moveTo>
                  <a:lnTo>
                    <a:pt x="729618" y="0"/>
                  </a:lnTo>
                  <a:lnTo>
                    <a:pt x="912022" y="182404"/>
                  </a:lnTo>
                  <a:lnTo>
                    <a:pt x="729618" y="364808"/>
                  </a:lnTo>
                  <a:lnTo>
                    <a:pt x="0" y="364808"/>
                  </a:lnTo>
                  <a:lnTo>
                    <a:pt x="182404" y="182404"/>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2404" tIns="13335" rIns="182404" bIns="13335" numCol="1" spcCol="1270" anchor="ctr" anchorCtr="0">
              <a:noAutofit/>
            </a:bodyPr>
            <a:lstStyle/>
            <a:p>
              <a:pPr lvl="0" algn="ctr" defTabSz="444500">
                <a:lnSpc>
                  <a:spcPct val="90000"/>
                </a:lnSpc>
                <a:spcBef>
                  <a:spcPct val="0"/>
                </a:spcBef>
                <a:spcAft>
                  <a:spcPct val="35000"/>
                </a:spcAft>
              </a:pPr>
              <a:r>
                <a:rPr kumimoji="1" lang="en-US" altLang="ja-JP" sz="1400" kern="1200" dirty="0" err="1" smtClean="0"/>
                <a:t>PoC</a:t>
              </a:r>
              <a:r>
                <a:rPr kumimoji="1" lang="en-US" altLang="ja-JP" sz="1400" kern="1200" dirty="0" smtClean="0"/>
                <a:t/>
              </a:r>
              <a:br>
                <a:rPr kumimoji="1" lang="en-US" altLang="ja-JP" sz="1400" kern="1200" dirty="0" smtClean="0"/>
              </a:br>
              <a:r>
                <a:rPr kumimoji="1" lang="en-US" altLang="ja-JP" sz="1400" kern="1200" dirty="0" smtClean="0"/>
                <a:t>(</a:t>
              </a:r>
              <a:r>
                <a:rPr kumimoji="1" lang="ja-JP" altLang="en-US" sz="1400" kern="1200" dirty="0" smtClean="0"/>
                <a:t>試作品</a:t>
              </a:r>
              <a:r>
                <a:rPr kumimoji="1" lang="en-US" altLang="ja-JP" sz="1400" kern="1200" dirty="0" smtClean="0"/>
                <a:t>)</a:t>
              </a:r>
              <a:endParaRPr kumimoji="1" lang="ja-JP" altLang="en-US" sz="1400" kern="1200" dirty="0"/>
            </a:p>
          </p:txBody>
        </p:sp>
        <p:sp>
          <p:nvSpPr>
            <p:cNvPr id="17" name="フリーフォーム 16"/>
            <p:cNvSpPr/>
            <p:nvPr/>
          </p:nvSpPr>
          <p:spPr>
            <a:xfrm>
              <a:off x="6941738" y="3756183"/>
              <a:ext cx="912022" cy="364808"/>
            </a:xfrm>
            <a:custGeom>
              <a:avLst/>
              <a:gdLst>
                <a:gd name="connsiteX0" fmla="*/ 0 w 912022"/>
                <a:gd name="connsiteY0" fmla="*/ 0 h 364808"/>
                <a:gd name="connsiteX1" fmla="*/ 729618 w 912022"/>
                <a:gd name="connsiteY1" fmla="*/ 0 h 364808"/>
                <a:gd name="connsiteX2" fmla="*/ 912022 w 912022"/>
                <a:gd name="connsiteY2" fmla="*/ 182404 h 364808"/>
                <a:gd name="connsiteX3" fmla="*/ 729618 w 912022"/>
                <a:gd name="connsiteY3" fmla="*/ 364808 h 364808"/>
                <a:gd name="connsiteX4" fmla="*/ 0 w 912022"/>
                <a:gd name="connsiteY4" fmla="*/ 364808 h 364808"/>
                <a:gd name="connsiteX5" fmla="*/ 182404 w 912022"/>
                <a:gd name="connsiteY5" fmla="*/ 182404 h 364808"/>
                <a:gd name="connsiteX6" fmla="*/ 0 w 912022"/>
                <a:gd name="connsiteY6" fmla="*/ 0 h 36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022" h="364808">
                  <a:moveTo>
                    <a:pt x="0" y="0"/>
                  </a:moveTo>
                  <a:lnTo>
                    <a:pt x="729618" y="0"/>
                  </a:lnTo>
                  <a:lnTo>
                    <a:pt x="912022" y="182404"/>
                  </a:lnTo>
                  <a:lnTo>
                    <a:pt x="729618" y="364808"/>
                  </a:lnTo>
                  <a:lnTo>
                    <a:pt x="0" y="364808"/>
                  </a:lnTo>
                  <a:lnTo>
                    <a:pt x="182404" y="182404"/>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2404" tIns="13335" rIns="182404" bIns="13335" numCol="1" spcCol="1270" anchor="ctr" anchorCtr="0">
              <a:noAutofit/>
            </a:bodyPr>
            <a:lstStyle/>
            <a:p>
              <a:pPr lvl="0" algn="ctr" defTabSz="444500">
                <a:lnSpc>
                  <a:spcPct val="90000"/>
                </a:lnSpc>
                <a:spcBef>
                  <a:spcPct val="0"/>
                </a:spcBef>
                <a:spcAft>
                  <a:spcPct val="35000"/>
                </a:spcAft>
              </a:pPr>
              <a:r>
                <a:rPr kumimoji="1" lang="ja-JP" altLang="en-US" sz="1400" kern="1200" dirty="0" smtClean="0"/>
                <a:t>設計</a:t>
              </a:r>
              <a:endParaRPr kumimoji="1" lang="ja-JP" altLang="en-US" sz="1400" kern="1200" dirty="0"/>
            </a:p>
          </p:txBody>
        </p:sp>
        <p:sp>
          <p:nvSpPr>
            <p:cNvPr id="18" name="フリーフォーム 17"/>
            <p:cNvSpPr/>
            <p:nvPr/>
          </p:nvSpPr>
          <p:spPr>
            <a:xfrm>
              <a:off x="7762558" y="3756183"/>
              <a:ext cx="912022" cy="364808"/>
            </a:xfrm>
            <a:custGeom>
              <a:avLst/>
              <a:gdLst>
                <a:gd name="connsiteX0" fmla="*/ 0 w 912022"/>
                <a:gd name="connsiteY0" fmla="*/ 0 h 364808"/>
                <a:gd name="connsiteX1" fmla="*/ 729618 w 912022"/>
                <a:gd name="connsiteY1" fmla="*/ 0 h 364808"/>
                <a:gd name="connsiteX2" fmla="*/ 912022 w 912022"/>
                <a:gd name="connsiteY2" fmla="*/ 182404 h 364808"/>
                <a:gd name="connsiteX3" fmla="*/ 729618 w 912022"/>
                <a:gd name="connsiteY3" fmla="*/ 364808 h 364808"/>
                <a:gd name="connsiteX4" fmla="*/ 0 w 912022"/>
                <a:gd name="connsiteY4" fmla="*/ 364808 h 364808"/>
                <a:gd name="connsiteX5" fmla="*/ 182404 w 912022"/>
                <a:gd name="connsiteY5" fmla="*/ 182404 h 364808"/>
                <a:gd name="connsiteX6" fmla="*/ 0 w 912022"/>
                <a:gd name="connsiteY6" fmla="*/ 0 h 36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022" h="364808">
                  <a:moveTo>
                    <a:pt x="0" y="0"/>
                  </a:moveTo>
                  <a:lnTo>
                    <a:pt x="729618" y="0"/>
                  </a:lnTo>
                  <a:lnTo>
                    <a:pt x="912022" y="182404"/>
                  </a:lnTo>
                  <a:lnTo>
                    <a:pt x="729618" y="364808"/>
                  </a:lnTo>
                  <a:lnTo>
                    <a:pt x="0" y="364808"/>
                  </a:lnTo>
                  <a:lnTo>
                    <a:pt x="182404" y="182404"/>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82404" tIns="13335" rIns="182404" bIns="13335" numCol="1" spcCol="1270" anchor="ctr" anchorCtr="0">
              <a:noAutofit/>
            </a:bodyPr>
            <a:lstStyle/>
            <a:p>
              <a:pPr lvl="0" algn="ctr" defTabSz="444500">
                <a:lnSpc>
                  <a:spcPct val="90000"/>
                </a:lnSpc>
                <a:spcBef>
                  <a:spcPct val="0"/>
                </a:spcBef>
                <a:spcAft>
                  <a:spcPct val="35000"/>
                </a:spcAft>
              </a:pPr>
              <a:r>
                <a:rPr kumimoji="1" lang="ja-JP" altLang="en-US" sz="1400" kern="1200" dirty="0" smtClean="0"/>
                <a:t>開発</a:t>
              </a:r>
              <a:endParaRPr kumimoji="1" lang="ja-JP" altLang="en-US" sz="1400" kern="1200" dirty="0"/>
            </a:p>
          </p:txBody>
        </p:sp>
        <p:sp>
          <p:nvSpPr>
            <p:cNvPr id="19" name="フリーフォーム 18"/>
            <p:cNvSpPr/>
            <p:nvPr/>
          </p:nvSpPr>
          <p:spPr>
            <a:xfrm>
              <a:off x="8583378" y="3756183"/>
              <a:ext cx="912022" cy="364808"/>
            </a:xfrm>
            <a:custGeom>
              <a:avLst/>
              <a:gdLst>
                <a:gd name="connsiteX0" fmla="*/ 0 w 912022"/>
                <a:gd name="connsiteY0" fmla="*/ 0 h 364808"/>
                <a:gd name="connsiteX1" fmla="*/ 729618 w 912022"/>
                <a:gd name="connsiteY1" fmla="*/ 0 h 364808"/>
                <a:gd name="connsiteX2" fmla="*/ 912022 w 912022"/>
                <a:gd name="connsiteY2" fmla="*/ 182404 h 364808"/>
                <a:gd name="connsiteX3" fmla="*/ 729618 w 912022"/>
                <a:gd name="connsiteY3" fmla="*/ 364808 h 364808"/>
                <a:gd name="connsiteX4" fmla="*/ 0 w 912022"/>
                <a:gd name="connsiteY4" fmla="*/ 364808 h 364808"/>
                <a:gd name="connsiteX5" fmla="*/ 182404 w 912022"/>
                <a:gd name="connsiteY5" fmla="*/ 182404 h 364808"/>
                <a:gd name="connsiteX6" fmla="*/ 0 w 912022"/>
                <a:gd name="connsiteY6" fmla="*/ 0 h 36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022" h="364808">
                  <a:moveTo>
                    <a:pt x="0" y="0"/>
                  </a:moveTo>
                  <a:lnTo>
                    <a:pt x="729618" y="0"/>
                  </a:lnTo>
                  <a:lnTo>
                    <a:pt x="912022" y="182404"/>
                  </a:lnTo>
                  <a:lnTo>
                    <a:pt x="729618" y="364808"/>
                  </a:lnTo>
                  <a:lnTo>
                    <a:pt x="0" y="364808"/>
                  </a:lnTo>
                  <a:lnTo>
                    <a:pt x="182404" y="182404"/>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82404" tIns="13335" rIns="182404" bIns="13335" numCol="1" spcCol="1270" anchor="ctr" anchorCtr="0">
              <a:noAutofit/>
            </a:bodyPr>
            <a:lstStyle/>
            <a:p>
              <a:pPr lvl="0" algn="ctr" defTabSz="444500">
                <a:lnSpc>
                  <a:spcPct val="90000"/>
                </a:lnSpc>
                <a:spcBef>
                  <a:spcPct val="0"/>
                </a:spcBef>
                <a:spcAft>
                  <a:spcPct val="35000"/>
                </a:spcAft>
              </a:pPr>
              <a:r>
                <a:rPr kumimoji="1" lang="ja-JP" altLang="en-US" sz="1400" kern="1200" dirty="0" smtClean="0"/>
                <a:t>運用</a:t>
              </a:r>
              <a:endParaRPr kumimoji="1" lang="ja-JP" altLang="en-US" sz="1400" kern="1200" dirty="0"/>
            </a:p>
          </p:txBody>
        </p:sp>
      </p:grpSp>
      <p:grpSp>
        <p:nvGrpSpPr>
          <p:cNvPr id="11" name="グループ化 10"/>
          <p:cNvGrpSpPr/>
          <p:nvPr/>
        </p:nvGrpSpPr>
        <p:grpSpPr>
          <a:xfrm>
            <a:off x="5819668" y="2953874"/>
            <a:ext cx="471488" cy="417194"/>
            <a:chOff x="9644062" y="3181350"/>
            <a:chExt cx="471488" cy="417194"/>
          </a:xfrm>
        </p:grpSpPr>
        <p:sp>
          <p:nvSpPr>
            <p:cNvPr id="9" name="下カーブ矢印 8"/>
            <p:cNvSpPr/>
            <p:nvPr/>
          </p:nvSpPr>
          <p:spPr>
            <a:xfrm>
              <a:off x="9667875" y="3181350"/>
              <a:ext cx="447675" cy="180000"/>
            </a:xfrm>
            <a:prstGeom prst="curved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下カーブ矢印 11"/>
            <p:cNvSpPr/>
            <p:nvPr/>
          </p:nvSpPr>
          <p:spPr>
            <a:xfrm rot="10800000">
              <a:off x="9644062" y="3418544"/>
              <a:ext cx="447675" cy="180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0" name="グループ化 19"/>
          <p:cNvGrpSpPr/>
          <p:nvPr/>
        </p:nvGrpSpPr>
        <p:grpSpPr>
          <a:xfrm>
            <a:off x="6726448" y="2953874"/>
            <a:ext cx="471488" cy="417194"/>
            <a:chOff x="9644062" y="3181350"/>
            <a:chExt cx="471488" cy="417194"/>
          </a:xfrm>
        </p:grpSpPr>
        <p:sp>
          <p:nvSpPr>
            <p:cNvPr id="21" name="下カーブ矢印 20"/>
            <p:cNvSpPr/>
            <p:nvPr/>
          </p:nvSpPr>
          <p:spPr>
            <a:xfrm>
              <a:off x="9667875" y="3181350"/>
              <a:ext cx="447675" cy="180000"/>
            </a:xfrm>
            <a:prstGeom prst="curved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下カーブ矢印 21"/>
            <p:cNvSpPr/>
            <p:nvPr/>
          </p:nvSpPr>
          <p:spPr>
            <a:xfrm rot="10800000">
              <a:off x="9644062" y="3418544"/>
              <a:ext cx="447675" cy="180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3" name="グループ化 22"/>
          <p:cNvGrpSpPr/>
          <p:nvPr/>
        </p:nvGrpSpPr>
        <p:grpSpPr>
          <a:xfrm>
            <a:off x="7685158" y="2953874"/>
            <a:ext cx="471488" cy="417194"/>
            <a:chOff x="9644062" y="3181350"/>
            <a:chExt cx="471488" cy="417194"/>
          </a:xfrm>
        </p:grpSpPr>
        <p:sp>
          <p:nvSpPr>
            <p:cNvPr id="24" name="下カーブ矢印 23"/>
            <p:cNvSpPr/>
            <p:nvPr/>
          </p:nvSpPr>
          <p:spPr>
            <a:xfrm>
              <a:off x="9667875" y="3181350"/>
              <a:ext cx="447675" cy="180000"/>
            </a:xfrm>
            <a:prstGeom prst="curved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下カーブ矢印 24"/>
            <p:cNvSpPr/>
            <p:nvPr/>
          </p:nvSpPr>
          <p:spPr>
            <a:xfrm rot="10800000">
              <a:off x="9644062" y="3418544"/>
              <a:ext cx="447675" cy="180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6" name="グループ化 25"/>
          <p:cNvGrpSpPr/>
          <p:nvPr/>
        </p:nvGrpSpPr>
        <p:grpSpPr>
          <a:xfrm>
            <a:off x="8590528" y="2953874"/>
            <a:ext cx="471488" cy="417194"/>
            <a:chOff x="9644062" y="3181350"/>
            <a:chExt cx="471488" cy="417194"/>
          </a:xfrm>
        </p:grpSpPr>
        <p:sp>
          <p:nvSpPr>
            <p:cNvPr id="27" name="下カーブ矢印 26"/>
            <p:cNvSpPr/>
            <p:nvPr/>
          </p:nvSpPr>
          <p:spPr>
            <a:xfrm>
              <a:off x="9667875" y="3181350"/>
              <a:ext cx="447675" cy="180000"/>
            </a:xfrm>
            <a:prstGeom prst="curved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8" name="下カーブ矢印 27"/>
            <p:cNvSpPr/>
            <p:nvPr/>
          </p:nvSpPr>
          <p:spPr>
            <a:xfrm rot="10800000">
              <a:off x="9644062" y="3418544"/>
              <a:ext cx="447675" cy="180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39" name="正方形/長方形 38"/>
          <p:cNvSpPr/>
          <p:nvPr/>
        </p:nvSpPr>
        <p:spPr>
          <a:xfrm>
            <a:off x="22578" y="3717624"/>
            <a:ext cx="4953000" cy="1138773"/>
          </a:xfrm>
          <a:prstGeom prst="rect">
            <a:avLst/>
          </a:prstGeom>
        </p:spPr>
        <p:txBody>
          <a:bodyPr>
            <a:spAutoFit/>
          </a:bodyPr>
          <a:lstStyle/>
          <a:p>
            <a:r>
              <a:rPr kumimoji="1" lang="ja-JP" altLang="en-US" dirty="0" smtClean="0"/>
              <a:t>モノづくり</a:t>
            </a:r>
            <a:r>
              <a:rPr kumimoji="1" lang="ja-JP" altLang="en-US" dirty="0"/>
              <a:t>の</a:t>
            </a:r>
            <a:r>
              <a:rPr kumimoji="1" lang="ja-JP" altLang="en-US" dirty="0" smtClean="0"/>
              <a:t>ゴール設計</a:t>
            </a:r>
            <a:r>
              <a:rPr kumimoji="1" lang="ja-JP" altLang="en-US" dirty="0"/>
              <a:t>した図面通りにモノ</a:t>
            </a:r>
            <a:r>
              <a:rPr kumimoji="1" lang="ja-JP" altLang="en-US" dirty="0" smtClean="0"/>
              <a:t>を</a:t>
            </a:r>
            <a:endParaRPr kumimoji="1" lang="en-US" altLang="ja-JP" dirty="0" smtClean="0"/>
          </a:p>
          <a:p>
            <a:r>
              <a:rPr kumimoji="1" lang="ja-JP" altLang="en-US" dirty="0" smtClean="0"/>
              <a:t>「</a:t>
            </a:r>
            <a:r>
              <a:rPr kumimoji="1" lang="ja-JP" altLang="en-US" dirty="0"/>
              <a:t>複製」すること</a:t>
            </a:r>
            <a:endParaRPr kumimoji="1" lang="en-US" altLang="ja-JP" dirty="0"/>
          </a:p>
          <a:p>
            <a:r>
              <a:rPr kumimoji="1" lang="ja-JP" altLang="en-US" dirty="0"/>
              <a:t>生産ラインを構築するだけでも大きな投資が</a:t>
            </a:r>
            <a:r>
              <a:rPr kumimoji="1" lang="ja-JP" altLang="en-US" dirty="0" smtClean="0"/>
              <a:t>必要</a:t>
            </a:r>
            <a:r>
              <a:rPr kumimoji="1" lang="en-US" altLang="ja-JP" sz="1400" dirty="0" smtClean="0"/>
              <a:t>(</a:t>
            </a:r>
            <a:r>
              <a:rPr kumimoji="1" lang="ja-JP" altLang="en-US" sz="1400" dirty="0" smtClean="0"/>
              <a:t>リスク洗い出し</a:t>
            </a:r>
            <a:r>
              <a:rPr kumimoji="1" lang="ja-JP" altLang="en-US" sz="1400" dirty="0"/>
              <a:t>と</a:t>
            </a:r>
            <a:r>
              <a:rPr kumimoji="1" lang="ja-JP" altLang="en-US" sz="1400" dirty="0" smtClean="0"/>
              <a:t>効率化検討にﾘｿｰｽを</a:t>
            </a:r>
            <a:r>
              <a:rPr kumimoji="1" lang="ja-JP" altLang="en-US" sz="1400" dirty="0"/>
              <a:t>割くのは</a:t>
            </a:r>
            <a:r>
              <a:rPr kumimoji="1" lang="ja-JP" altLang="en-US" sz="1400" dirty="0" smtClean="0"/>
              <a:t>当たり前</a:t>
            </a:r>
            <a:r>
              <a:rPr kumimoji="1" lang="en-US" altLang="ja-JP" sz="1400" dirty="0" smtClean="0"/>
              <a:t>)</a:t>
            </a:r>
            <a:endParaRPr kumimoji="1" lang="en-US" altLang="ja-JP" sz="1600" dirty="0"/>
          </a:p>
        </p:txBody>
      </p:sp>
      <p:sp>
        <p:nvSpPr>
          <p:cNvPr id="40" name="正方形/長方形 39"/>
          <p:cNvSpPr/>
          <p:nvPr/>
        </p:nvSpPr>
        <p:spPr>
          <a:xfrm>
            <a:off x="4953000" y="3723690"/>
            <a:ext cx="4303889" cy="923330"/>
          </a:xfrm>
          <a:prstGeom prst="rect">
            <a:avLst/>
          </a:prstGeom>
        </p:spPr>
        <p:txBody>
          <a:bodyPr wrap="square">
            <a:spAutoFit/>
          </a:bodyPr>
          <a:lstStyle/>
          <a:p>
            <a:r>
              <a:rPr kumimoji="1" lang="ja-JP" altLang="en-US" dirty="0" smtClean="0"/>
              <a:t>扱う</a:t>
            </a:r>
            <a:r>
              <a:rPr kumimoji="1" lang="ja-JP" altLang="en-US" dirty="0"/>
              <a:t>のがデジタル</a:t>
            </a:r>
            <a:r>
              <a:rPr kumimoji="1" lang="ja-JP" altLang="en-US" dirty="0" smtClean="0"/>
              <a:t>情報。</a:t>
            </a:r>
            <a:endParaRPr kumimoji="1" lang="en-US" altLang="ja-JP" dirty="0" smtClean="0"/>
          </a:p>
          <a:p>
            <a:r>
              <a:rPr kumimoji="1" lang="ja-JP" altLang="en-US" dirty="0" smtClean="0"/>
              <a:t>実体化</a:t>
            </a:r>
            <a:r>
              <a:rPr kumimoji="1" lang="en-US" altLang="ja-JP" dirty="0"/>
              <a:t>(</a:t>
            </a:r>
            <a:r>
              <a:rPr kumimoji="1" lang="ja-JP" altLang="en-US" dirty="0"/>
              <a:t>製造、販売</a:t>
            </a:r>
            <a:r>
              <a:rPr kumimoji="1" lang="en-US" altLang="ja-JP" dirty="0"/>
              <a:t>)</a:t>
            </a:r>
            <a:r>
              <a:rPr kumimoji="1" lang="ja-JP" altLang="en-US" dirty="0"/>
              <a:t>が</a:t>
            </a:r>
            <a:r>
              <a:rPr kumimoji="1" lang="ja-JP" altLang="en-US" dirty="0" smtClean="0"/>
              <a:t>不要。</a:t>
            </a:r>
            <a:endParaRPr kumimoji="1" lang="en-US" altLang="ja-JP" dirty="0" smtClean="0"/>
          </a:p>
          <a:p>
            <a:r>
              <a:rPr kumimoji="1" lang="ja-JP" altLang="en-US" dirty="0" smtClean="0"/>
              <a:t>実体化の代わりに運用</a:t>
            </a:r>
            <a:r>
              <a:rPr kumimoji="1" lang="ja-JP" altLang="en-US" dirty="0"/>
              <a:t>が置かれる。</a:t>
            </a:r>
          </a:p>
        </p:txBody>
      </p:sp>
      <p:sp>
        <p:nvSpPr>
          <p:cNvPr id="41" name="正方形/長方形 40"/>
          <p:cNvSpPr/>
          <p:nvPr/>
        </p:nvSpPr>
        <p:spPr>
          <a:xfrm>
            <a:off x="22578" y="1456267"/>
            <a:ext cx="4876800" cy="37366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4944533" y="1456267"/>
            <a:ext cx="4893733" cy="37366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70311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日米欧のソフトウェアに対する考え方</a:t>
            </a:r>
            <a:endParaRPr kumimoji="1" lang="ja-JP" altLang="en-US" dirty="0"/>
          </a:p>
        </p:txBody>
      </p:sp>
      <p:sp>
        <p:nvSpPr>
          <p:cNvPr id="4" name="フッター プレースホルダー 3"/>
          <p:cNvSpPr>
            <a:spLocks noGrp="1"/>
          </p:cNvSpPr>
          <p:nvPr>
            <p:ph type="ftr" sz="quarter" idx="11"/>
          </p:nvPr>
        </p:nvSpPr>
        <p:spPr/>
        <p:txBody>
          <a:bodyPr/>
          <a:lstStyle/>
          <a:p>
            <a:r>
              <a:rPr lang="en-US" smtClean="0"/>
              <a:t>https://coredou.com/</a:t>
            </a:r>
            <a:endParaRPr lang="en-US" dirty="0"/>
          </a:p>
        </p:txBody>
      </p:sp>
      <p:sp>
        <p:nvSpPr>
          <p:cNvPr id="5" name="テキスト ボックス 4"/>
          <p:cNvSpPr txBox="1"/>
          <p:nvPr/>
        </p:nvSpPr>
        <p:spPr>
          <a:xfrm>
            <a:off x="112889" y="2187221"/>
            <a:ext cx="9793111" cy="707886"/>
          </a:xfrm>
          <a:prstGeom prst="rect">
            <a:avLst/>
          </a:prstGeom>
          <a:noFill/>
        </p:spPr>
        <p:txBody>
          <a:bodyPr wrap="square" rtlCol="0">
            <a:spAutoFit/>
          </a:bodyPr>
          <a:lstStyle/>
          <a:p>
            <a:r>
              <a:rPr kumimoji="1" lang="ja-JP" altLang="en-US" sz="2000" dirty="0" smtClean="0"/>
              <a:t>日本企業のソフトウェア開発は製造業の成功体験に引っ張られている</a:t>
            </a:r>
            <a:endParaRPr kumimoji="1" lang="en-US" altLang="ja-JP" sz="2000" dirty="0" smtClean="0"/>
          </a:p>
          <a:p>
            <a:r>
              <a:rPr kumimoji="1" lang="ja-JP" altLang="en-US" sz="2000" dirty="0" smtClean="0"/>
              <a:t>日本の製造業：「何</a:t>
            </a:r>
            <a:r>
              <a:rPr kumimoji="1" lang="en-US" altLang="ja-JP" sz="2000" dirty="0" smtClean="0"/>
              <a:t>(</a:t>
            </a:r>
            <a:r>
              <a:rPr kumimoji="1" lang="ja-JP" altLang="en-US" sz="2000" dirty="0" smtClean="0"/>
              <a:t>設計パターン</a:t>
            </a:r>
            <a:r>
              <a:rPr kumimoji="1" lang="en-US" altLang="ja-JP" sz="2000" dirty="0" smtClean="0"/>
              <a:t>)</a:t>
            </a:r>
            <a:r>
              <a:rPr kumimoji="1" lang="ja-JP" altLang="en-US" sz="2000" dirty="0" smtClean="0"/>
              <a:t>」つくるかは他国を参考にして、製造工程で差別化</a:t>
            </a:r>
            <a:endParaRPr kumimoji="1" lang="en-US" altLang="ja-JP" sz="2000" dirty="0" smtClean="0"/>
          </a:p>
        </p:txBody>
      </p:sp>
      <p:sp>
        <p:nvSpPr>
          <p:cNvPr id="6" name="テキスト ボックス 5"/>
          <p:cNvSpPr txBox="1"/>
          <p:nvPr/>
        </p:nvSpPr>
        <p:spPr>
          <a:xfrm>
            <a:off x="0" y="4585951"/>
            <a:ext cx="9906000" cy="1815882"/>
          </a:xfrm>
          <a:prstGeom prst="rect">
            <a:avLst/>
          </a:prstGeom>
          <a:solidFill>
            <a:schemeClr val="accent1">
              <a:lumMod val="20000"/>
              <a:lumOff val="80000"/>
            </a:schemeClr>
          </a:solidFill>
        </p:spPr>
        <p:txBody>
          <a:bodyPr wrap="square" rtlCol="0">
            <a:spAutoFit/>
          </a:bodyPr>
          <a:lstStyle/>
          <a:p>
            <a:pPr algn="ctr"/>
            <a:r>
              <a:rPr kumimoji="1" lang="ja-JP" altLang="en-US" sz="2800" dirty="0" smtClean="0"/>
              <a:t>日本企業への問題提起②</a:t>
            </a:r>
            <a:endParaRPr kumimoji="1" lang="en-US" altLang="ja-JP" sz="2800" dirty="0" smtClean="0"/>
          </a:p>
          <a:p>
            <a:pPr algn="ctr"/>
            <a:r>
              <a:rPr kumimoji="1" lang="ja-JP" altLang="en-US" sz="2800" dirty="0" smtClean="0"/>
              <a:t>ソフトウェア開発をレバレッジの効くビジネスとしてではなく、</a:t>
            </a:r>
            <a:endParaRPr kumimoji="1" lang="en-US" altLang="ja-JP" sz="2800" dirty="0" smtClean="0"/>
          </a:p>
          <a:p>
            <a:pPr algn="ctr"/>
            <a:r>
              <a:rPr kumimoji="1" lang="ja-JP" altLang="en-US" sz="2800" dirty="0" smtClean="0"/>
              <a:t>工業製品のように捉えていたため、</a:t>
            </a:r>
            <a:endParaRPr kumimoji="1" lang="en-US" altLang="ja-JP" sz="2800" dirty="0" smtClean="0"/>
          </a:p>
          <a:p>
            <a:pPr algn="ctr"/>
            <a:r>
              <a:rPr kumimoji="1" lang="ja-JP" altLang="en-US" sz="2800" dirty="0" smtClean="0"/>
              <a:t>イノベーティブなソフトウェアを生み出せなかったのではないか？</a:t>
            </a:r>
            <a:endParaRPr kumimoji="1" lang="ja-JP" altLang="en-US" sz="2800" dirty="0"/>
          </a:p>
        </p:txBody>
      </p:sp>
      <p:sp>
        <p:nvSpPr>
          <p:cNvPr id="9" name="角丸四角形 8"/>
          <p:cNvSpPr/>
          <p:nvPr/>
        </p:nvSpPr>
        <p:spPr>
          <a:xfrm>
            <a:off x="239889" y="825592"/>
            <a:ext cx="9426223" cy="783193"/>
          </a:xfrm>
          <a:prstGeom prst="roundRect">
            <a:avLst/>
          </a:prstGeom>
          <a:solidFill>
            <a:schemeClr val="accent4">
              <a:lumMod val="20000"/>
              <a:lumOff val="80000"/>
            </a:schemeClr>
          </a:solidFill>
          <a:ln>
            <a:solidFill>
              <a:schemeClr val="tx1"/>
            </a:solidFill>
          </a:ln>
        </p:spPr>
        <p:txBody>
          <a:bodyPr wrap="square">
            <a:spAutoFit/>
          </a:bodyPr>
          <a:lstStyle/>
          <a:p>
            <a:pPr lvl="0"/>
            <a:r>
              <a:rPr kumimoji="1" lang="ja-JP" altLang="en-US" sz="2000" dirty="0" smtClean="0">
                <a:solidFill>
                  <a:prstClr val="black"/>
                </a:solidFill>
              </a:rPr>
              <a:t>現状</a:t>
            </a:r>
            <a:r>
              <a:rPr kumimoji="1" lang="ja-JP" altLang="en-US" sz="2000" dirty="0">
                <a:solidFill>
                  <a:prstClr val="black"/>
                </a:solidFill>
              </a:rPr>
              <a:t>のソフトウェア開発の多くは「世界の工場」としてのやり方を真似しただけであり、</a:t>
            </a:r>
            <a:endParaRPr kumimoji="1" lang="en-US" altLang="ja-JP" sz="2000" dirty="0">
              <a:solidFill>
                <a:prstClr val="black"/>
              </a:solidFill>
            </a:endParaRPr>
          </a:p>
          <a:p>
            <a:pPr lvl="0"/>
            <a:r>
              <a:rPr kumimoji="1" lang="ja-JP" altLang="en-US" sz="2000" dirty="0" smtClean="0">
                <a:solidFill>
                  <a:prstClr val="black"/>
                </a:solidFill>
              </a:rPr>
              <a:t>「</a:t>
            </a:r>
            <a:r>
              <a:rPr kumimoji="1" lang="ja-JP" altLang="en-US" sz="2000" dirty="0">
                <a:solidFill>
                  <a:prstClr val="black"/>
                </a:solidFill>
              </a:rPr>
              <a:t>調達」や「開発委託」における徹底したこだわりが踏襲できていない</a:t>
            </a:r>
            <a:endParaRPr kumimoji="1" lang="en-US" altLang="ja-JP" sz="2000" dirty="0">
              <a:solidFill>
                <a:prstClr val="black"/>
              </a:solidFill>
            </a:endParaRPr>
          </a:p>
        </p:txBody>
      </p:sp>
      <p:sp>
        <p:nvSpPr>
          <p:cNvPr id="10" name="大かっこ 9"/>
          <p:cNvSpPr/>
          <p:nvPr/>
        </p:nvSpPr>
        <p:spPr>
          <a:xfrm>
            <a:off x="1298223" y="3070577"/>
            <a:ext cx="6254044" cy="970845"/>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r>
              <a:rPr kumimoji="1" lang="ja-JP" altLang="en-US" dirty="0"/>
              <a:t>日本・・設計パターンに従って複製可能な工業製品</a:t>
            </a:r>
            <a:endParaRPr kumimoji="1" lang="en-US" altLang="ja-JP" dirty="0"/>
          </a:p>
          <a:p>
            <a:r>
              <a:rPr kumimoji="1" lang="ja-JP" altLang="en-US" dirty="0"/>
              <a:t>米国・・ビジネスであり商売の重要な武器</a:t>
            </a:r>
            <a:endParaRPr kumimoji="1" lang="en-US" altLang="ja-JP" dirty="0"/>
          </a:p>
          <a:p>
            <a:r>
              <a:rPr kumimoji="1" lang="ja-JP" altLang="en-US" dirty="0"/>
              <a:t>欧州・・ソフトウェアの標準化に代表される美を体現する</a:t>
            </a:r>
            <a:r>
              <a:rPr kumimoji="1" lang="ja-JP" altLang="en-US" dirty="0" smtClean="0"/>
              <a:t>もの</a:t>
            </a:r>
            <a:endParaRPr kumimoji="1" lang="en-US" altLang="ja-JP" dirty="0"/>
          </a:p>
        </p:txBody>
      </p:sp>
    </p:spTree>
    <p:extLst>
      <p:ext uri="{BB962C8B-B14F-4D97-AF65-F5344CB8AC3E}">
        <p14:creationId xmlns:p14="http://schemas.microsoft.com/office/powerpoint/2010/main" val="1337922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デンソー</a:t>
            </a:r>
            <a:r>
              <a:rPr lang="ja-JP" altLang="en-US" dirty="0" smtClean="0"/>
              <a:t>のデジタルイノベーション室</a:t>
            </a:r>
            <a:endParaRPr kumimoji="1" lang="ja-JP" altLang="en-US" dirty="0"/>
          </a:p>
        </p:txBody>
      </p:sp>
      <p:sp>
        <p:nvSpPr>
          <p:cNvPr id="4" name="フッター プレースホルダー 3"/>
          <p:cNvSpPr>
            <a:spLocks noGrp="1"/>
          </p:cNvSpPr>
          <p:nvPr>
            <p:ph type="ftr" sz="quarter" idx="11"/>
          </p:nvPr>
        </p:nvSpPr>
        <p:spPr/>
        <p:txBody>
          <a:bodyPr/>
          <a:lstStyle/>
          <a:p>
            <a:r>
              <a:rPr lang="en-US" smtClean="0"/>
              <a:t>https://coredou.com/</a:t>
            </a:r>
            <a:endParaRPr lang="en-US" dirty="0"/>
          </a:p>
        </p:txBody>
      </p:sp>
      <p:sp>
        <p:nvSpPr>
          <p:cNvPr id="5" name="テキスト ボックス 4"/>
          <p:cNvSpPr txBox="1"/>
          <p:nvPr/>
        </p:nvSpPr>
        <p:spPr>
          <a:xfrm>
            <a:off x="1" y="736600"/>
            <a:ext cx="9795932" cy="5078313"/>
          </a:xfrm>
          <a:prstGeom prst="rect">
            <a:avLst/>
          </a:prstGeom>
          <a:noFill/>
        </p:spPr>
        <p:txBody>
          <a:bodyPr wrap="square" rtlCol="0">
            <a:spAutoFit/>
          </a:bodyPr>
          <a:lstStyle/>
          <a:p>
            <a:r>
              <a:rPr kumimoji="1" lang="ja-JP" altLang="en-US" dirty="0" smtClean="0"/>
              <a:t>アジャイル開発を標準の開発プロセスとして採用した専門の部署</a:t>
            </a:r>
            <a:endParaRPr kumimoji="1" lang="en-US" altLang="ja-JP" dirty="0" smtClean="0"/>
          </a:p>
          <a:p>
            <a:endParaRPr kumimoji="1" lang="en-US" altLang="ja-JP" dirty="0"/>
          </a:p>
          <a:p>
            <a:r>
              <a:rPr kumimoji="1" lang="ja-JP" altLang="en-US" dirty="0" smtClean="0"/>
              <a:t>アジャイル開発の１つであるスクラムプロジェクトを構成</a:t>
            </a:r>
            <a:endParaRPr kumimoji="1" lang="en-US" altLang="ja-JP" dirty="0" smtClean="0"/>
          </a:p>
          <a:p>
            <a:endParaRPr kumimoji="1" lang="en-US" altLang="ja-JP" dirty="0"/>
          </a:p>
          <a:p>
            <a:r>
              <a:rPr kumimoji="1" lang="ja-JP" altLang="en-US" dirty="0" smtClean="0"/>
              <a:t>技術スタックは基本的にオープン標準に基づく</a:t>
            </a:r>
            <a:endParaRPr kumimoji="1" lang="en-US" altLang="ja-JP" dirty="0" smtClean="0"/>
          </a:p>
          <a:p>
            <a:r>
              <a:rPr kumimoji="1" lang="ja-JP" altLang="en-US" dirty="0" smtClean="0"/>
              <a:t>パブリッククラウドを用いることが多いがクラウドベンダーにロックインされないようにマネージドサービス利用の際は慎重に判断</a:t>
            </a:r>
            <a:endParaRPr kumimoji="1" lang="en-US" altLang="ja-JP" dirty="0" smtClean="0"/>
          </a:p>
          <a:p>
            <a:endParaRPr kumimoji="1" lang="en-US" altLang="ja-JP" dirty="0"/>
          </a:p>
          <a:p>
            <a:r>
              <a:rPr kumimoji="1" lang="ja-JP" altLang="en-US" dirty="0" smtClean="0"/>
              <a:t>自社専用のクラウド基盤も構築中で</a:t>
            </a:r>
            <a:r>
              <a:rPr kumimoji="1" lang="en-US" altLang="ja-JP" dirty="0" err="1" smtClean="0"/>
              <a:t>IoT</a:t>
            </a:r>
            <a:r>
              <a:rPr kumimoji="1" lang="ja-JP" altLang="en-US" dirty="0" smtClean="0"/>
              <a:t>のコア部分からデータレイクやデータマート、分析基盤が搭載されるように設計</a:t>
            </a:r>
            <a:endParaRPr kumimoji="1" lang="en-US" altLang="ja-JP" dirty="0" smtClean="0"/>
          </a:p>
          <a:p>
            <a:endParaRPr kumimoji="1" lang="en-US" altLang="ja-JP" dirty="0"/>
          </a:p>
          <a:p>
            <a:r>
              <a:rPr kumimoji="1" lang="ja-JP" altLang="en-US" dirty="0" smtClean="0"/>
              <a:t>事業や顧客によって</a:t>
            </a:r>
            <a:r>
              <a:rPr kumimoji="1" lang="en-US" altLang="ja-JP" dirty="0" err="1" smtClean="0"/>
              <a:t>IoT</a:t>
            </a:r>
            <a:r>
              <a:rPr kumimoji="1" lang="ja-JP" altLang="en-US" dirty="0" smtClean="0"/>
              <a:t>のコア部分は自社で用意されていたり、パブリッククラウドを使うという選択することもあるため、その場合は顧客が必要とするコンポーネントだけを切り出して使うことも可能</a:t>
            </a:r>
            <a:endParaRPr kumimoji="1" lang="en-US" altLang="ja-JP" dirty="0" smtClean="0"/>
          </a:p>
          <a:p>
            <a:endParaRPr kumimoji="1" lang="en-US" altLang="ja-JP" dirty="0"/>
          </a:p>
          <a:p>
            <a:r>
              <a:rPr kumimoji="1" lang="ja-JP" altLang="en-US" dirty="0" smtClean="0"/>
              <a:t>そこで必要となるアーキテクチャがコンテナであり、マイクロサービス</a:t>
            </a:r>
            <a:endParaRPr kumimoji="1" lang="en-US" altLang="ja-JP" dirty="0" smtClean="0"/>
          </a:p>
          <a:p>
            <a:r>
              <a:rPr kumimoji="1" lang="ja-JP" altLang="en-US" dirty="0" smtClean="0"/>
              <a:t>コンテナやマイクロサービスが持つ疎結合アーキテクチャの独立性は異なる開発母体による部品の組み合わせで威力を発揮する。</a:t>
            </a:r>
            <a:endParaRPr kumimoji="1" lang="en-US" altLang="ja-JP" dirty="0" smtClean="0"/>
          </a:p>
          <a:p>
            <a:endParaRPr kumimoji="1" lang="ja-JP" altLang="en-US" dirty="0"/>
          </a:p>
        </p:txBody>
      </p:sp>
      <p:sp>
        <p:nvSpPr>
          <p:cNvPr id="6" name="テキスト ボックス 5"/>
          <p:cNvSpPr txBox="1"/>
          <p:nvPr/>
        </p:nvSpPr>
        <p:spPr>
          <a:xfrm>
            <a:off x="6443134" y="651932"/>
            <a:ext cx="3386666" cy="1223412"/>
          </a:xfrm>
          <a:prstGeom prst="rect">
            <a:avLst/>
          </a:prstGeom>
          <a:noFill/>
        </p:spPr>
        <p:txBody>
          <a:bodyPr wrap="square" rtlCol="0">
            <a:spAutoFit/>
          </a:bodyPr>
          <a:lstStyle/>
          <a:p>
            <a:r>
              <a:rPr kumimoji="1" lang="ja-JP" altLang="en-US" sz="1050" dirty="0" smtClean="0"/>
              <a:t>・データマート</a:t>
            </a:r>
            <a:endParaRPr kumimoji="1" lang="en-US" altLang="ja-JP" sz="1050" dirty="0" smtClean="0"/>
          </a:p>
          <a:p>
            <a:r>
              <a:rPr kumimoji="1" lang="ja-JP" altLang="en-US" sz="1050" dirty="0" smtClean="0"/>
              <a:t>構造化データや非構造化データを格納する場所で、データマートはその中から特定の目的に合わせてデータを抽出、利用しやすい形に格納したもの</a:t>
            </a:r>
            <a:endParaRPr kumimoji="1" lang="en-US" altLang="ja-JP" sz="1050" dirty="0" smtClean="0"/>
          </a:p>
          <a:p>
            <a:endParaRPr kumimoji="1" lang="en-US" altLang="ja-JP" sz="1050" dirty="0"/>
          </a:p>
          <a:p>
            <a:r>
              <a:rPr kumimoji="1" lang="ja-JP" altLang="en-US" sz="1050" dirty="0" smtClean="0"/>
              <a:t>・</a:t>
            </a:r>
            <a:r>
              <a:rPr kumimoji="1" lang="ja-JP" altLang="en-US" sz="1050" dirty="0"/>
              <a:t>コンテナ、マイクロサービス</a:t>
            </a:r>
            <a:endParaRPr kumimoji="1" lang="en-US" altLang="ja-JP" sz="1050" dirty="0" smtClean="0"/>
          </a:p>
          <a:p>
            <a:r>
              <a:rPr kumimoji="1" lang="ja-JP" altLang="en-US" sz="1050" dirty="0" smtClean="0"/>
              <a:t>ともにシステム運用を便利にする技術。</a:t>
            </a:r>
            <a:endParaRPr kumimoji="1" lang="en-US" altLang="ja-JP" sz="1050" dirty="0" smtClean="0"/>
          </a:p>
        </p:txBody>
      </p:sp>
    </p:spTree>
    <p:extLst>
      <p:ext uri="{BB962C8B-B14F-4D97-AF65-F5344CB8AC3E}">
        <p14:creationId xmlns:p14="http://schemas.microsoft.com/office/powerpoint/2010/main" val="3768020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r>
              <a:rPr kumimoji="1" lang="ja-JP" altLang="en-US" dirty="0" smtClean="0"/>
              <a:t>競走に負けた要因③</a:t>
            </a:r>
            <a:endParaRPr kumimoji="1" lang="ja-JP" altLang="en-US" dirty="0"/>
          </a:p>
        </p:txBody>
      </p:sp>
      <p:sp>
        <p:nvSpPr>
          <p:cNvPr id="6" name="サブタイトル 5"/>
          <p:cNvSpPr>
            <a:spLocks noGrp="1"/>
          </p:cNvSpPr>
          <p:nvPr>
            <p:ph type="subTitle"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r>
              <a:rPr lang="en-US" smtClean="0"/>
              <a:t>https://coredou.com/</a:t>
            </a:r>
            <a:endParaRPr lang="en-US" dirty="0"/>
          </a:p>
        </p:txBody>
      </p:sp>
    </p:spTree>
    <p:extLst>
      <p:ext uri="{BB962C8B-B14F-4D97-AF65-F5344CB8AC3E}">
        <p14:creationId xmlns:p14="http://schemas.microsoft.com/office/powerpoint/2010/main" val="509615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音楽産業のサービス化</a:t>
            </a:r>
            <a:endParaRPr kumimoji="1" lang="ja-JP" altLang="en-US" dirty="0"/>
          </a:p>
        </p:txBody>
      </p:sp>
      <p:sp>
        <p:nvSpPr>
          <p:cNvPr id="4" name="フッター プレースホルダー 3"/>
          <p:cNvSpPr>
            <a:spLocks noGrp="1"/>
          </p:cNvSpPr>
          <p:nvPr>
            <p:ph type="ftr" sz="quarter" idx="11"/>
          </p:nvPr>
        </p:nvSpPr>
        <p:spPr/>
        <p:txBody>
          <a:bodyPr/>
          <a:lstStyle/>
          <a:p>
            <a:r>
              <a:rPr lang="en-US" smtClean="0"/>
              <a:t>https://coredou.com/</a:t>
            </a:r>
            <a:endParaRPr lang="en-US" dirty="0"/>
          </a:p>
        </p:txBody>
      </p:sp>
      <p:sp>
        <p:nvSpPr>
          <p:cNvPr id="5" name="テキスト ボックス 4"/>
          <p:cNvSpPr txBox="1"/>
          <p:nvPr/>
        </p:nvSpPr>
        <p:spPr>
          <a:xfrm>
            <a:off x="242048" y="711037"/>
            <a:ext cx="1631908" cy="369332"/>
          </a:xfrm>
          <a:prstGeom prst="rect">
            <a:avLst/>
          </a:prstGeom>
          <a:solidFill>
            <a:schemeClr val="bg1"/>
          </a:solidFill>
        </p:spPr>
        <p:txBody>
          <a:bodyPr wrap="square" rtlCol="0">
            <a:spAutoFit/>
          </a:bodyPr>
          <a:lstStyle/>
          <a:p>
            <a:r>
              <a:rPr kumimoji="1" lang="en-US" altLang="ja-JP" dirty="0" smtClean="0"/>
              <a:t>1980〜</a:t>
            </a:r>
          </a:p>
        </p:txBody>
      </p:sp>
      <p:sp>
        <p:nvSpPr>
          <p:cNvPr id="6" name="テキスト ボックス 5"/>
          <p:cNvSpPr txBox="1"/>
          <p:nvPr/>
        </p:nvSpPr>
        <p:spPr>
          <a:xfrm>
            <a:off x="143436" y="5916042"/>
            <a:ext cx="9619129" cy="461665"/>
          </a:xfrm>
          <a:prstGeom prst="rect">
            <a:avLst/>
          </a:prstGeom>
          <a:solidFill>
            <a:schemeClr val="accent1">
              <a:lumMod val="20000"/>
              <a:lumOff val="80000"/>
            </a:schemeClr>
          </a:solidFill>
        </p:spPr>
        <p:txBody>
          <a:bodyPr wrap="square" rtlCol="0">
            <a:spAutoFit/>
          </a:bodyPr>
          <a:lstStyle/>
          <a:p>
            <a:pPr algn="ctr"/>
            <a:r>
              <a:rPr kumimoji="1" lang="ja-JP" altLang="en-US" sz="2400" dirty="0" smtClean="0"/>
              <a:t>音楽産業がサービス産業化、すべての産業にサービス化がおきつつある</a:t>
            </a:r>
            <a:endParaRPr kumimoji="1" lang="ja-JP" altLang="en-US" sz="2400" dirty="0"/>
          </a:p>
        </p:txBody>
      </p:sp>
      <p:sp>
        <p:nvSpPr>
          <p:cNvPr id="3" name="雲 2"/>
          <p:cNvSpPr/>
          <p:nvPr/>
        </p:nvSpPr>
        <p:spPr>
          <a:xfrm>
            <a:off x="6152445" y="4210194"/>
            <a:ext cx="2352074" cy="1663662"/>
          </a:xfrm>
          <a:prstGeom prst="cloud">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229908" y="1126898"/>
            <a:ext cx="2197204" cy="1554119"/>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146755" y="3536746"/>
            <a:ext cx="2245688" cy="1588413"/>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01269" y="2739217"/>
            <a:ext cx="1501753" cy="817408"/>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3040840" y="1059164"/>
            <a:ext cx="2163337" cy="1530165"/>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182617" y="2738553"/>
            <a:ext cx="1242628" cy="534685"/>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2996107" y="3318933"/>
            <a:ext cx="1897626" cy="2265903"/>
          </a:xfrm>
          <a:prstGeom prst="round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6107291" y="1089937"/>
            <a:ext cx="3390110" cy="2149978"/>
          </a:xfrm>
          <a:prstGeom prst="rect">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5926666" y="3140690"/>
            <a:ext cx="2365022" cy="1017634"/>
          </a:xfrm>
          <a:prstGeom prst="rect">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3075559" y="711037"/>
            <a:ext cx="1631908" cy="369332"/>
          </a:xfrm>
          <a:prstGeom prst="rect">
            <a:avLst/>
          </a:prstGeom>
          <a:solidFill>
            <a:schemeClr val="bg1"/>
          </a:solidFill>
        </p:spPr>
        <p:txBody>
          <a:bodyPr wrap="square" rtlCol="0">
            <a:spAutoFit/>
          </a:bodyPr>
          <a:lstStyle/>
          <a:p>
            <a:r>
              <a:rPr kumimoji="1" lang="en-US" altLang="ja-JP" dirty="0" smtClean="0"/>
              <a:t>1990〜</a:t>
            </a:r>
          </a:p>
        </p:txBody>
      </p:sp>
      <p:sp>
        <p:nvSpPr>
          <p:cNvPr id="16" name="テキスト ボックス 15"/>
          <p:cNvSpPr txBox="1"/>
          <p:nvPr/>
        </p:nvSpPr>
        <p:spPr>
          <a:xfrm>
            <a:off x="7173426" y="711037"/>
            <a:ext cx="1631908" cy="369332"/>
          </a:xfrm>
          <a:prstGeom prst="rect">
            <a:avLst/>
          </a:prstGeom>
          <a:solidFill>
            <a:schemeClr val="bg1"/>
          </a:solidFill>
        </p:spPr>
        <p:txBody>
          <a:bodyPr wrap="square" rtlCol="0">
            <a:spAutoFit/>
          </a:bodyPr>
          <a:lstStyle/>
          <a:p>
            <a:r>
              <a:rPr kumimoji="1" lang="en-US" altLang="ja-JP" dirty="0" smtClean="0"/>
              <a:t>2020</a:t>
            </a:r>
          </a:p>
        </p:txBody>
      </p:sp>
      <p:sp>
        <p:nvSpPr>
          <p:cNvPr id="18" name="正方形/長方形 17"/>
          <p:cNvSpPr/>
          <p:nvPr/>
        </p:nvSpPr>
        <p:spPr>
          <a:xfrm>
            <a:off x="112889" y="711201"/>
            <a:ext cx="2698044" cy="50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2946400" y="711200"/>
            <a:ext cx="2607733" cy="507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1524002" y="2393245"/>
            <a:ext cx="1196622" cy="276999"/>
          </a:xfrm>
          <a:prstGeom prst="rect">
            <a:avLst/>
          </a:prstGeom>
          <a:solidFill>
            <a:schemeClr val="bg1"/>
          </a:solidFill>
        </p:spPr>
        <p:txBody>
          <a:bodyPr wrap="square" lIns="0" tIns="0" rIns="0" bIns="0" rtlCol="0">
            <a:spAutoFit/>
          </a:bodyPr>
          <a:lstStyle/>
          <a:p>
            <a:pPr algn="ctr"/>
            <a:r>
              <a:rPr kumimoji="1" lang="ja-JP" altLang="en-US" dirty="0" smtClean="0"/>
              <a:t>貸しレコード</a:t>
            </a:r>
            <a:endParaRPr kumimoji="1" lang="ja-JP" altLang="en-US" dirty="0"/>
          </a:p>
        </p:txBody>
      </p:sp>
      <p:sp>
        <p:nvSpPr>
          <p:cNvPr id="21" name="テキスト ボックス 20"/>
          <p:cNvSpPr txBox="1"/>
          <p:nvPr/>
        </p:nvSpPr>
        <p:spPr>
          <a:xfrm>
            <a:off x="1524002" y="3104445"/>
            <a:ext cx="903109" cy="276999"/>
          </a:xfrm>
          <a:prstGeom prst="rect">
            <a:avLst/>
          </a:prstGeom>
          <a:solidFill>
            <a:schemeClr val="bg1"/>
          </a:solidFill>
        </p:spPr>
        <p:txBody>
          <a:bodyPr wrap="square" lIns="0" tIns="0" rIns="0" bIns="0" rtlCol="0">
            <a:spAutoFit/>
          </a:bodyPr>
          <a:lstStyle/>
          <a:p>
            <a:pPr algn="ctr"/>
            <a:r>
              <a:rPr kumimoji="1" lang="ja-JP" altLang="en-US" dirty="0"/>
              <a:t>ダビング</a:t>
            </a:r>
          </a:p>
        </p:txBody>
      </p:sp>
      <p:sp>
        <p:nvSpPr>
          <p:cNvPr id="22" name="テキスト ボックス 21"/>
          <p:cNvSpPr txBox="1"/>
          <p:nvPr/>
        </p:nvSpPr>
        <p:spPr>
          <a:xfrm>
            <a:off x="541867" y="5102579"/>
            <a:ext cx="1715911" cy="553998"/>
          </a:xfrm>
          <a:prstGeom prst="rect">
            <a:avLst/>
          </a:prstGeom>
          <a:solidFill>
            <a:schemeClr val="bg1"/>
          </a:solidFill>
        </p:spPr>
        <p:txBody>
          <a:bodyPr wrap="square" lIns="0" tIns="0" rIns="0" bIns="0" rtlCol="0">
            <a:spAutoFit/>
          </a:bodyPr>
          <a:lstStyle/>
          <a:p>
            <a:pPr algn="ctr"/>
            <a:r>
              <a:rPr kumimoji="1" lang="ja-JP" altLang="en-US"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音楽を持ち歩く</a:t>
            </a:r>
            <a:endParaRPr kumimoji="1" lang="en-US" altLang="ja-JP"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ctr"/>
            <a:r>
              <a:rPr kumimoji="1" lang="en-US" altLang="ja-JP"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r>
              <a:rPr kumimoji="1" lang="ja-JP" altLang="en-US"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体験</a:t>
            </a:r>
            <a:r>
              <a:rPr kumimoji="1" lang="en-US" altLang="ja-JP"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endParaRPr kumimoji="1" lang="ja-JP" alt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23" name="テキスト ボックス 22"/>
          <p:cNvSpPr txBox="1"/>
          <p:nvPr/>
        </p:nvSpPr>
        <p:spPr>
          <a:xfrm>
            <a:off x="3691470" y="5452534"/>
            <a:ext cx="1196622" cy="276999"/>
          </a:xfrm>
          <a:prstGeom prst="rect">
            <a:avLst/>
          </a:prstGeom>
          <a:solidFill>
            <a:schemeClr val="bg1"/>
          </a:solidFill>
        </p:spPr>
        <p:txBody>
          <a:bodyPr wrap="square" lIns="0" tIns="0" rIns="0" bIns="0" rtlCol="0">
            <a:spAutoFit/>
          </a:bodyPr>
          <a:lstStyle/>
          <a:p>
            <a:pPr algn="ctr"/>
            <a:r>
              <a:rPr kumimoji="1" lang="ja-JP" altLang="en-US"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デジタル化</a:t>
            </a:r>
            <a:endParaRPr kumimoji="1" lang="ja-JP" alt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24" name="正方形/長方形 23"/>
          <p:cNvSpPr/>
          <p:nvPr/>
        </p:nvSpPr>
        <p:spPr>
          <a:xfrm>
            <a:off x="5870222" y="711202"/>
            <a:ext cx="3917245" cy="3375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8511824" y="3443112"/>
            <a:ext cx="1196622" cy="553998"/>
          </a:xfrm>
          <a:prstGeom prst="rect">
            <a:avLst/>
          </a:prstGeom>
          <a:solidFill>
            <a:schemeClr val="bg1"/>
          </a:solidFill>
        </p:spPr>
        <p:txBody>
          <a:bodyPr wrap="square" lIns="0" tIns="0" rIns="0" bIns="0" rtlCol="0">
            <a:spAutoFit/>
          </a:bodyPr>
          <a:lstStyle/>
          <a:p>
            <a:pPr algn="ctr"/>
            <a:r>
              <a:rPr kumimoji="1" lang="ja-JP" altLang="en-US"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クラウド</a:t>
            </a:r>
            <a:endParaRPr kumimoji="1" lang="en-US" altLang="ja-JP"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ctr"/>
            <a:r>
              <a:rPr kumimoji="1" lang="ja-JP" alt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コト</a:t>
            </a:r>
            <a:r>
              <a:rPr kumimoji="1" lang="ja-JP" altLang="en-US"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ビジネス</a:t>
            </a:r>
            <a:endParaRPr kumimoji="1" lang="ja-JP" alt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26" name="テキスト ボックス 25"/>
          <p:cNvSpPr txBox="1"/>
          <p:nvPr/>
        </p:nvSpPr>
        <p:spPr>
          <a:xfrm>
            <a:off x="7834492" y="5023555"/>
            <a:ext cx="2071508" cy="553998"/>
          </a:xfrm>
          <a:prstGeom prst="rect">
            <a:avLst/>
          </a:prstGeom>
          <a:noFill/>
        </p:spPr>
        <p:txBody>
          <a:bodyPr wrap="square" lIns="0" tIns="0" rIns="0" bIns="0" rtlCol="0">
            <a:spAutoFit/>
          </a:bodyPr>
          <a:lstStyle/>
          <a:p>
            <a:pPr algn="ctr"/>
            <a:r>
              <a:rPr kumimoji="1" lang="ja-JP" altLang="en-US" dirty="0" smtClean="0"/>
              <a:t>タワーレコード</a:t>
            </a:r>
            <a:r>
              <a:rPr kumimoji="1" lang="en-US" altLang="ja-JP" dirty="0" smtClean="0"/>
              <a:t>(</a:t>
            </a:r>
            <a:r>
              <a:rPr kumimoji="1" lang="ja-JP" altLang="en-US" dirty="0" smtClean="0"/>
              <a:t>米</a:t>
            </a:r>
            <a:r>
              <a:rPr kumimoji="1" lang="en-US" altLang="ja-JP" dirty="0" smtClean="0"/>
              <a:t>)</a:t>
            </a:r>
          </a:p>
          <a:p>
            <a:pPr algn="ctr"/>
            <a:r>
              <a:rPr kumimoji="1" lang="ja-JP" altLang="en-US" dirty="0" smtClean="0"/>
              <a:t>経営破綻</a:t>
            </a:r>
            <a:endParaRPr kumimoji="1" lang="ja-JP" altLang="en-US" dirty="0"/>
          </a:p>
        </p:txBody>
      </p:sp>
      <p:sp>
        <p:nvSpPr>
          <p:cNvPr id="28" name="角丸四角形 27"/>
          <p:cNvSpPr/>
          <p:nvPr/>
        </p:nvSpPr>
        <p:spPr>
          <a:xfrm>
            <a:off x="5926667" y="4165602"/>
            <a:ext cx="3979333" cy="1591734"/>
          </a:xfrm>
          <a:prstGeom prst="roundRect">
            <a:avLst>
              <a:gd name="adj"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016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「狩野モデル」で考える品質追求</a:t>
            </a:r>
            <a:endParaRPr kumimoji="1" lang="ja-JP" altLang="en-US" dirty="0"/>
          </a:p>
        </p:txBody>
      </p:sp>
      <p:sp>
        <p:nvSpPr>
          <p:cNvPr id="4" name="フッター プレースホルダー 3"/>
          <p:cNvSpPr>
            <a:spLocks noGrp="1"/>
          </p:cNvSpPr>
          <p:nvPr>
            <p:ph type="ftr" sz="quarter" idx="11"/>
          </p:nvPr>
        </p:nvSpPr>
        <p:spPr/>
        <p:txBody>
          <a:bodyPr/>
          <a:lstStyle/>
          <a:p>
            <a:r>
              <a:rPr lang="en-US" smtClean="0"/>
              <a:t>https://coredou.com/</a:t>
            </a:r>
            <a:endParaRPr lang="en-US" dirty="0"/>
          </a:p>
        </p:txBody>
      </p:sp>
      <p:pic>
        <p:nvPicPr>
          <p:cNvPr id="5" name="図 4"/>
          <p:cNvPicPr>
            <a:picLocks noChangeAspect="1"/>
          </p:cNvPicPr>
          <p:nvPr/>
        </p:nvPicPr>
        <p:blipFill>
          <a:blip r:embed="rId2"/>
          <a:stretch>
            <a:fillRect/>
          </a:stretch>
        </p:blipFill>
        <p:spPr>
          <a:xfrm>
            <a:off x="94146" y="1831623"/>
            <a:ext cx="2949568" cy="2602175"/>
          </a:xfrm>
          <a:prstGeom prst="rect">
            <a:avLst/>
          </a:prstGeom>
        </p:spPr>
      </p:pic>
      <p:graphicFrame>
        <p:nvGraphicFramePr>
          <p:cNvPr id="7" name="表 6"/>
          <p:cNvGraphicFramePr>
            <a:graphicFrameLocks noGrp="1"/>
          </p:cNvGraphicFramePr>
          <p:nvPr>
            <p:extLst>
              <p:ext uri="{D42A27DB-BD31-4B8C-83A1-F6EECF244321}">
                <p14:modId xmlns:p14="http://schemas.microsoft.com/office/powerpoint/2010/main" val="3818135550"/>
              </p:ext>
            </p:extLst>
          </p:nvPr>
        </p:nvGraphicFramePr>
        <p:xfrm>
          <a:off x="3039534" y="1814689"/>
          <a:ext cx="6760528" cy="2804160"/>
        </p:xfrm>
        <a:graphic>
          <a:graphicData uri="http://schemas.openxmlformats.org/drawingml/2006/table">
            <a:tbl>
              <a:tblPr firstRow="1" bandRow="1">
                <a:tableStyleId>{5940675A-B579-460E-94D1-54222C63F5DA}</a:tableStyleId>
              </a:tblPr>
              <a:tblGrid>
                <a:gridCol w="1246505"/>
                <a:gridCol w="4075430"/>
                <a:gridCol w="1438593"/>
              </a:tblGrid>
              <a:tr h="370840">
                <a:tc>
                  <a:txBody>
                    <a:bodyPr/>
                    <a:lstStyle/>
                    <a:p>
                      <a:r>
                        <a:rPr kumimoji="1" lang="ja-JP" altLang="en-US" sz="1400" dirty="0" smtClean="0">
                          <a:solidFill>
                            <a:schemeClr val="tx1"/>
                          </a:solidFill>
                        </a:rPr>
                        <a:t>当たり前品質</a:t>
                      </a:r>
                      <a:endParaRPr kumimoji="1" lang="en-US" altLang="ja-JP" sz="1400" dirty="0" smtClean="0">
                        <a:solidFill>
                          <a:schemeClr val="tx1"/>
                        </a:solidFill>
                      </a:endParaRPr>
                    </a:p>
                    <a:p>
                      <a:r>
                        <a:rPr kumimoji="1" lang="en-US" altLang="ja-JP" sz="1400" dirty="0" smtClean="0">
                          <a:solidFill>
                            <a:schemeClr val="tx1"/>
                          </a:solidFill>
                        </a:rPr>
                        <a:t>(</a:t>
                      </a:r>
                      <a:r>
                        <a:rPr kumimoji="1" lang="ja-JP" altLang="en-US" sz="1400" dirty="0" smtClean="0">
                          <a:solidFill>
                            <a:schemeClr val="tx1"/>
                          </a:solidFill>
                        </a:rPr>
                        <a:t>基本品質</a:t>
                      </a:r>
                      <a:r>
                        <a:rPr kumimoji="1" lang="en-US" altLang="ja-JP" sz="1400" dirty="0" smtClean="0">
                          <a:solidFill>
                            <a:schemeClr val="tx1"/>
                          </a:solidFill>
                        </a:rPr>
                        <a:t>)</a:t>
                      </a:r>
                      <a:endParaRPr kumimoji="1" lang="ja-JP" altLang="en-US" sz="1400" dirty="0">
                        <a:solidFill>
                          <a:schemeClr val="tx1"/>
                        </a:solidFill>
                      </a:endParaRPr>
                    </a:p>
                  </a:txBody>
                  <a:tcPr/>
                </a:tc>
                <a:tc>
                  <a:txBody>
                    <a:bodyPr/>
                    <a:lstStyle/>
                    <a:p>
                      <a:r>
                        <a:rPr kumimoji="1" lang="ja-JP" altLang="en-US" sz="1400" dirty="0" smtClean="0">
                          <a:solidFill>
                            <a:schemeClr val="tx1"/>
                          </a:solidFill>
                        </a:rPr>
                        <a:t>充足されていても当たり前と受け取られるが、</a:t>
                      </a:r>
                      <a:r>
                        <a:rPr kumimoji="1" lang="en-US" altLang="ja-JP" sz="1400" dirty="0" smtClean="0">
                          <a:solidFill>
                            <a:schemeClr val="tx1"/>
                          </a:solidFill>
                        </a:rPr>
                        <a:t/>
                      </a:r>
                      <a:br>
                        <a:rPr kumimoji="1" lang="en-US" altLang="ja-JP" sz="1400" dirty="0" smtClean="0">
                          <a:solidFill>
                            <a:schemeClr val="tx1"/>
                          </a:solidFill>
                        </a:rPr>
                      </a:br>
                      <a:r>
                        <a:rPr kumimoji="1" lang="ja-JP" altLang="en-US" sz="1400" dirty="0" smtClean="0">
                          <a:solidFill>
                            <a:schemeClr val="tx1"/>
                          </a:solidFill>
                        </a:rPr>
                        <a:t>不充足であれば不満を引き起こす品質要素</a:t>
                      </a:r>
                      <a:endParaRPr kumimoji="1" lang="ja-JP" altLang="en-US" sz="1400" dirty="0">
                        <a:solidFill>
                          <a:schemeClr val="tx1"/>
                        </a:solidFill>
                      </a:endParaRPr>
                    </a:p>
                  </a:txBody>
                  <a:tcPr/>
                </a:tc>
                <a:tc>
                  <a:txBody>
                    <a:bodyPr/>
                    <a:lstStyle/>
                    <a:p>
                      <a:r>
                        <a:rPr kumimoji="1" lang="ja-JP" altLang="en-US" sz="1400" dirty="0" smtClean="0">
                          <a:solidFill>
                            <a:schemeClr val="tx1"/>
                          </a:solidFill>
                        </a:rPr>
                        <a:t>走る、止まる、</a:t>
                      </a:r>
                      <a:endParaRPr kumimoji="1" lang="en-US" altLang="ja-JP" sz="1400" dirty="0" smtClean="0">
                        <a:solidFill>
                          <a:schemeClr val="tx1"/>
                        </a:solidFill>
                      </a:endParaRPr>
                    </a:p>
                    <a:p>
                      <a:r>
                        <a:rPr kumimoji="1" lang="ja-JP" altLang="en-US" sz="1400" dirty="0" smtClean="0">
                          <a:solidFill>
                            <a:schemeClr val="tx1"/>
                          </a:solidFill>
                        </a:rPr>
                        <a:t>曲がる</a:t>
                      </a:r>
                      <a:endParaRPr kumimoji="1" lang="ja-JP" altLang="en-US" sz="1400" dirty="0">
                        <a:solidFill>
                          <a:schemeClr val="tx1"/>
                        </a:solidFill>
                      </a:endParaRPr>
                    </a:p>
                  </a:txBody>
                  <a:tcPr/>
                </a:tc>
              </a:tr>
              <a:tr h="370840">
                <a:tc>
                  <a:txBody>
                    <a:bodyPr/>
                    <a:lstStyle/>
                    <a:p>
                      <a:r>
                        <a:rPr kumimoji="1" lang="ja-JP" altLang="en-US" sz="1400" dirty="0" smtClean="0">
                          <a:solidFill>
                            <a:schemeClr val="tx1"/>
                          </a:solidFill>
                        </a:rPr>
                        <a:t>一元品質</a:t>
                      </a:r>
                      <a:endParaRPr kumimoji="1" lang="en-US" altLang="ja-JP" sz="1400" dirty="0" smtClean="0">
                        <a:solidFill>
                          <a:schemeClr val="tx1"/>
                        </a:solidFill>
                      </a:endParaRPr>
                    </a:p>
                    <a:p>
                      <a:r>
                        <a:rPr kumimoji="1" lang="en-US" altLang="ja-JP" sz="1400" dirty="0" smtClean="0">
                          <a:solidFill>
                            <a:schemeClr val="tx1"/>
                          </a:solidFill>
                        </a:rPr>
                        <a:t>(</a:t>
                      </a:r>
                      <a:r>
                        <a:rPr kumimoji="1" lang="ja-JP" altLang="en-US" sz="1400" dirty="0" smtClean="0">
                          <a:solidFill>
                            <a:schemeClr val="tx1"/>
                          </a:solidFill>
                        </a:rPr>
                        <a:t>性能品質</a:t>
                      </a:r>
                      <a:r>
                        <a:rPr kumimoji="1" lang="en-US" altLang="ja-JP" sz="1400" dirty="0" smtClean="0">
                          <a:solidFill>
                            <a:schemeClr val="tx1"/>
                          </a:solidFill>
                        </a:rPr>
                        <a:t>)</a:t>
                      </a:r>
                      <a:endParaRPr kumimoji="1" lang="ja-JP" altLang="en-US" sz="1400" dirty="0">
                        <a:solidFill>
                          <a:schemeClr val="tx1"/>
                        </a:solidFill>
                      </a:endParaRPr>
                    </a:p>
                  </a:txBody>
                  <a:tcPr/>
                </a:tc>
                <a:tc>
                  <a:txBody>
                    <a:bodyPr/>
                    <a:lstStyle/>
                    <a:p>
                      <a:r>
                        <a:rPr kumimoji="1" lang="ja-JP" altLang="en-US" sz="1400" dirty="0" smtClean="0">
                          <a:solidFill>
                            <a:schemeClr val="tx1"/>
                          </a:solidFill>
                        </a:rPr>
                        <a:t>充足されていれば満足を引き起こし、</a:t>
                      </a:r>
                      <a:r>
                        <a:rPr kumimoji="1" lang="en-US" altLang="ja-JP" sz="1400" dirty="0" smtClean="0">
                          <a:solidFill>
                            <a:schemeClr val="tx1"/>
                          </a:solidFill>
                        </a:rPr>
                        <a:t/>
                      </a:r>
                      <a:br>
                        <a:rPr kumimoji="1" lang="en-US" altLang="ja-JP" sz="1400" dirty="0" smtClean="0">
                          <a:solidFill>
                            <a:schemeClr val="tx1"/>
                          </a:solidFill>
                        </a:rPr>
                      </a:br>
                      <a:r>
                        <a:rPr kumimoji="1" lang="ja-JP" altLang="en-US" sz="1400" dirty="0" smtClean="0">
                          <a:solidFill>
                            <a:schemeClr val="tx1"/>
                          </a:solidFill>
                        </a:rPr>
                        <a:t>不充足であれば不満を引き起こす品質要素</a:t>
                      </a:r>
                      <a:endParaRPr kumimoji="1" lang="ja-JP" altLang="en-US" sz="1400" dirty="0">
                        <a:solidFill>
                          <a:schemeClr val="tx1"/>
                        </a:solidFill>
                      </a:endParaRPr>
                    </a:p>
                  </a:txBody>
                  <a:tcPr/>
                </a:tc>
                <a:tc>
                  <a:txBody>
                    <a:bodyPr/>
                    <a:lstStyle/>
                    <a:p>
                      <a:r>
                        <a:rPr kumimoji="1" lang="ja-JP" altLang="en-US" sz="1400" dirty="0" smtClean="0">
                          <a:solidFill>
                            <a:schemeClr val="tx1"/>
                          </a:solidFill>
                        </a:rPr>
                        <a:t>燃費</a:t>
                      </a:r>
                      <a:endParaRPr kumimoji="1" lang="en-US" altLang="ja-JP" sz="1400" dirty="0" smtClean="0">
                        <a:solidFill>
                          <a:schemeClr val="tx1"/>
                        </a:solidFill>
                      </a:endParaRPr>
                    </a:p>
                    <a:p>
                      <a:r>
                        <a:rPr kumimoji="1" lang="ja-JP" altLang="en-US" sz="1400" dirty="0" smtClean="0">
                          <a:solidFill>
                            <a:schemeClr val="tx1"/>
                          </a:solidFill>
                        </a:rPr>
                        <a:t>車室内の広さ</a:t>
                      </a:r>
                      <a:endParaRPr kumimoji="1" lang="ja-JP" altLang="en-US" sz="1400" dirty="0">
                        <a:solidFill>
                          <a:schemeClr val="tx1"/>
                        </a:solidFill>
                      </a:endParaRPr>
                    </a:p>
                  </a:txBody>
                  <a:tcPr/>
                </a:tc>
              </a:tr>
              <a:tr h="370840">
                <a:tc>
                  <a:txBody>
                    <a:bodyPr/>
                    <a:lstStyle/>
                    <a:p>
                      <a:r>
                        <a:rPr kumimoji="1" lang="ja-JP" altLang="en-US" sz="1400" dirty="0" smtClean="0">
                          <a:solidFill>
                            <a:schemeClr val="tx1"/>
                          </a:solidFill>
                        </a:rPr>
                        <a:t>魅力品質</a:t>
                      </a:r>
                      <a:endParaRPr kumimoji="1" lang="ja-JP" altLang="en-US" sz="1400" dirty="0">
                        <a:solidFill>
                          <a:schemeClr val="tx1"/>
                        </a:solidFill>
                      </a:endParaRPr>
                    </a:p>
                  </a:txBody>
                  <a:tcPr/>
                </a:tc>
                <a:tc>
                  <a:txBody>
                    <a:bodyPr/>
                    <a:lstStyle/>
                    <a:p>
                      <a:r>
                        <a:rPr kumimoji="1" lang="ja-JP" altLang="en-US" sz="1400" dirty="0" smtClean="0">
                          <a:solidFill>
                            <a:schemeClr val="tx1"/>
                          </a:solidFill>
                        </a:rPr>
                        <a:t>充足されていれば満足を引き起こすが、</a:t>
                      </a:r>
                      <a:r>
                        <a:rPr kumimoji="1" lang="en-US" altLang="ja-JP" sz="1400" dirty="0" smtClean="0">
                          <a:solidFill>
                            <a:schemeClr val="tx1"/>
                          </a:solidFill>
                        </a:rPr>
                        <a:t/>
                      </a:r>
                      <a:br>
                        <a:rPr kumimoji="1" lang="en-US" altLang="ja-JP" sz="1400" dirty="0" smtClean="0">
                          <a:solidFill>
                            <a:schemeClr val="tx1"/>
                          </a:solidFill>
                        </a:rPr>
                      </a:br>
                      <a:r>
                        <a:rPr kumimoji="1" lang="ja-JP" altLang="en-US" sz="1400" dirty="0" smtClean="0">
                          <a:solidFill>
                            <a:schemeClr val="tx1"/>
                          </a:solidFill>
                        </a:rPr>
                        <a:t>不充足であっても仕方ないと受け取られる品質要素</a:t>
                      </a:r>
                      <a:endParaRPr kumimoji="1" lang="ja-JP" altLang="en-US" sz="1400" dirty="0">
                        <a:solidFill>
                          <a:schemeClr val="tx1"/>
                        </a:solidFill>
                      </a:endParaRPr>
                    </a:p>
                  </a:txBody>
                  <a:tcPr/>
                </a:tc>
                <a:tc>
                  <a:txBody>
                    <a:bodyPr/>
                    <a:lstStyle/>
                    <a:p>
                      <a:r>
                        <a:rPr kumimoji="1" lang="ja-JP" altLang="en-US" sz="1400" dirty="0" smtClean="0">
                          <a:solidFill>
                            <a:schemeClr val="tx1"/>
                          </a:solidFill>
                        </a:rPr>
                        <a:t>先進支援</a:t>
                      </a:r>
                      <a:endParaRPr kumimoji="1" lang="en-US" altLang="ja-JP" sz="1400" dirty="0" smtClean="0">
                        <a:solidFill>
                          <a:schemeClr val="tx1"/>
                        </a:solidFill>
                      </a:endParaRPr>
                    </a:p>
                    <a:p>
                      <a:r>
                        <a:rPr kumimoji="1" lang="ja-JP" altLang="en-US" sz="1400" dirty="0" smtClean="0">
                          <a:solidFill>
                            <a:schemeClr val="tx1"/>
                          </a:solidFill>
                        </a:rPr>
                        <a:t>ｲﾝﾀｰﾈｯﾄ接続</a:t>
                      </a:r>
                      <a:endParaRPr kumimoji="1" lang="ja-JP" altLang="en-US" sz="1400" dirty="0">
                        <a:solidFill>
                          <a:schemeClr val="tx1"/>
                        </a:solidFill>
                      </a:endParaRPr>
                    </a:p>
                  </a:txBody>
                  <a:tcPr/>
                </a:tc>
              </a:tr>
              <a:tr h="370840">
                <a:tc>
                  <a:txBody>
                    <a:bodyPr/>
                    <a:lstStyle/>
                    <a:p>
                      <a:r>
                        <a:rPr kumimoji="1" lang="ja-JP" altLang="en-US" sz="1400" dirty="0" smtClean="0">
                          <a:solidFill>
                            <a:schemeClr val="tx1"/>
                          </a:solidFill>
                        </a:rPr>
                        <a:t>無関心品質</a:t>
                      </a:r>
                      <a:endParaRPr kumimoji="1" lang="ja-JP" altLang="en-US" sz="1400" dirty="0">
                        <a:solidFill>
                          <a:schemeClr val="tx1"/>
                        </a:solidFill>
                      </a:endParaRPr>
                    </a:p>
                  </a:txBody>
                  <a:tcPr/>
                </a:tc>
                <a:tc>
                  <a:txBody>
                    <a:bodyPr/>
                    <a:lstStyle/>
                    <a:p>
                      <a:r>
                        <a:rPr kumimoji="1" lang="ja-JP" altLang="en-US" sz="1400" dirty="0" smtClean="0">
                          <a:solidFill>
                            <a:schemeClr val="tx1"/>
                          </a:solidFill>
                        </a:rPr>
                        <a:t>充足されていても不充足であっても</a:t>
                      </a:r>
                      <a:r>
                        <a:rPr kumimoji="1" lang="en-US" altLang="ja-JP" sz="1400" dirty="0" smtClean="0">
                          <a:solidFill>
                            <a:schemeClr val="tx1"/>
                          </a:solidFill>
                        </a:rPr>
                        <a:t/>
                      </a:r>
                      <a:br>
                        <a:rPr kumimoji="1" lang="en-US" altLang="ja-JP" sz="1400" dirty="0" smtClean="0">
                          <a:solidFill>
                            <a:schemeClr val="tx1"/>
                          </a:solidFill>
                        </a:rPr>
                      </a:br>
                      <a:r>
                        <a:rPr kumimoji="1" lang="ja-JP" altLang="en-US" sz="1400" dirty="0" smtClean="0">
                          <a:solidFill>
                            <a:schemeClr val="tx1"/>
                          </a:solidFill>
                        </a:rPr>
                        <a:t>満足度には影響を与えない品質要素</a:t>
                      </a:r>
                      <a:endParaRPr kumimoji="1" lang="ja-JP" altLang="en-US" sz="1400" dirty="0">
                        <a:solidFill>
                          <a:schemeClr val="tx1"/>
                        </a:solidFill>
                      </a:endParaRPr>
                    </a:p>
                  </a:txBody>
                  <a:tcPr/>
                </a:tc>
                <a:tc>
                  <a:txBody>
                    <a:bodyPr/>
                    <a:lstStyle/>
                    <a:p>
                      <a:r>
                        <a:rPr kumimoji="1" lang="ja-JP" altLang="en-US" sz="1400" dirty="0" smtClean="0">
                          <a:solidFill>
                            <a:schemeClr val="tx1"/>
                          </a:solidFill>
                        </a:rPr>
                        <a:t>見えない部分の</a:t>
                      </a:r>
                      <a:r>
                        <a:rPr kumimoji="1" lang="en-US" altLang="ja-JP" sz="1400" dirty="0" smtClean="0">
                          <a:solidFill>
                            <a:schemeClr val="tx1"/>
                          </a:solidFill>
                        </a:rPr>
                        <a:t/>
                      </a:r>
                      <a:br>
                        <a:rPr kumimoji="1" lang="en-US" altLang="ja-JP" sz="1400" dirty="0" smtClean="0">
                          <a:solidFill>
                            <a:schemeClr val="tx1"/>
                          </a:solidFill>
                        </a:rPr>
                      </a:br>
                      <a:r>
                        <a:rPr kumimoji="1" lang="ja-JP" altLang="en-US" sz="1400" dirty="0" smtClean="0">
                          <a:solidFill>
                            <a:schemeClr val="tx1"/>
                          </a:solidFill>
                        </a:rPr>
                        <a:t>塗装</a:t>
                      </a:r>
                      <a:endParaRPr kumimoji="1" lang="ja-JP" altLang="en-US" sz="1400" dirty="0">
                        <a:solidFill>
                          <a:schemeClr val="tx1"/>
                        </a:solidFill>
                      </a:endParaRPr>
                    </a:p>
                  </a:txBody>
                  <a:tcPr/>
                </a:tc>
              </a:tr>
              <a:tr h="370840">
                <a:tc>
                  <a:txBody>
                    <a:bodyPr/>
                    <a:lstStyle/>
                    <a:p>
                      <a:r>
                        <a:rPr kumimoji="1" lang="ja-JP" altLang="en-US" sz="1400" dirty="0" smtClean="0">
                          <a:solidFill>
                            <a:schemeClr val="tx1"/>
                          </a:solidFill>
                        </a:rPr>
                        <a:t>逆品質</a:t>
                      </a:r>
                      <a:endParaRPr kumimoji="1" lang="ja-JP" altLang="en-US" sz="1400" dirty="0">
                        <a:solidFill>
                          <a:schemeClr val="tx1"/>
                        </a:solidFill>
                      </a:endParaRPr>
                    </a:p>
                  </a:txBody>
                  <a:tcPr/>
                </a:tc>
                <a:tc>
                  <a:txBody>
                    <a:bodyPr/>
                    <a:lstStyle/>
                    <a:p>
                      <a:r>
                        <a:rPr kumimoji="1" lang="ja-JP" altLang="en-US" sz="1400" dirty="0" smtClean="0">
                          <a:solidFill>
                            <a:schemeClr val="tx1"/>
                          </a:solidFill>
                        </a:rPr>
                        <a:t>充足されていれば不満を引き起こし、</a:t>
                      </a:r>
                      <a:r>
                        <a:rPr kumimoji="1" lang="en-US" altLang="ja-JP" sz="1400" dirty="0" smtClean="0">
                          <a:solidFill>
                            <a:schemeClr val="tx1"/>
                          </a:solidFill>
                        </a:rPr>
                        <a:t/>
                      </a:r>
                      <a:br>
                        <a:rPr kumimoji="1" lang="en-US" altLang="ja-JP" sz="1400" dirty="0" smtClean="0">
                          <a:solidFill>
                            <a:schemeClr val="tx1"/>
                          </a:solidFill>
                        </a:rPr>
                      </a:br>
                      <a:r>
                        <a:rPr kumimoji="1" lang="ja-JP" altLang="en-US" sz="1400" dirty="0" smtClean="0">
                          <a:solidFill>
                            <a:schemeClr val="tx1"/>
                          </a:solidFill>
                        </a:rPr>
                        <a:t>不充足であれば満足を引き起こす品質要素</a:t>
                      </a:r>
                      <a:endParaRPr kumimoji="1" lang="en-US" altLang="ja-JP" sz="1400" dirty="0" smtClean="0">
                        <a:solidFill>
                          <a:schemeClr val="tx1"/>
                        </a:solidFill>
                      </a:endParaRPr>
                    </a:p>
                    <a:p>
                      <a:r>
                        <a:rPr kumimoji="1" lang="ja-JP" altLang="en-US" sz="1400" dirty="0" smtClean="0">
                          <a:solidFill>
                            <a:schemeClr val="tx1"/>
                          </a:solidFill>
                        </a:rPr>
                        <a:t>人によって満足度が異なる要素</a:t>
                      </a:r>
                      <a:endParaRPr kumimoji="1" lang="ja-JP" altLang="en-US" sz="1400" dirty="0">
                        <a:solidFill>
                          <a:schemeClr val="tx1"/>
                        </a:solidFill>
                      </a:endParaRPr>
                    </a:p>
                  </a:txBody>
                  <a:tcPr/>
                </a:tc>
                <a:tc>
                  <a:txBody>
                    <a:bodyPr/>
                    <a:lstStyle/>
                    <a:p>
                      <a:r>
                        <a:rPr kumimoji="1" lang="ja-JP" altLang="en-US" sz="1400" dirty="0" smtClean="0">
                          <a:solidFill>
                            <a:schemeClr val="tx1"/>
                          </a:solidFill>
                        </a:rPr>
                        <a:t>エンジン音</a:t>
                      </a:r>
                      <a:endParaRPr kumimoji="1" lang="ja-JP" altLang="en-US" sz="1400" dirty="0">
                        <a:solidFill>
                          <a:schemeClr val="tx1"/>
                        </a:solidFill>
                      </a:endParaRPr>
                    </a:p>
                  </a:txBody>
                  <a:tcPr/>
                </a:tc>
              </a:tr>
            </a:tbl>
          </a:graphicData>
        </a:graphic>
      </p:graphicFrame>
      <p:sp>
        <p:nvSpPr>
          <p:cNvPr id="8" name="テキスト ボックス 7"/>
          <p:cNvSpPr txBox="1"/>
          <p:nvPr/>
        </p:nvSpPr>
        <p:spPr>
          <a:xfrm>
            <a:off x="564445" y="716844"/>
            <a:ext cx="8568266" cy="919401"/>
          </a:xfrm>
          <a:prstGeom prst="roundRect">
            <a:avLst/>
          </a:prstGeom>
          <a:solidFill>
            <a:schemeClr val="accent4">
              <a:lumMod val="20000"/>
              <a:lumOff val="80000"/>
            </a:schemeClr>
          </a:solidFill>
          <a:ln>
            <a:solidFill>
              <a:schemeClr val="tx1"/>
            </a:solidFill>
          </a:ln>
        </p:spPr>
        <p:txBody>
          <a:bodyPr wrap="square" rtlCol="0">
            <a:spAutoFit/>
          </a:bodyPr>
          <a:lstStyle>
            <a:defPPr>
              <a:defRPr lang="en-US"/>
            </a:defPPr>
            <a:lvl1pPr algn="ctr">
              <a:defRPr kumimoji="1" sz="2800"/>
            </a:lvl1pPr>
          </a:lstStyle>
          <a:p>
            <a:r>
              <a:rPr lang="ja-JP" altLang="en-US" sz="2400" dirty="0"/>
              <a:t>品質が高いといっても、どの品質が高いかに</a:t>
            </a:r>
            <a:r>
              <a:rPr lang="ja-JP" altLang="en-US" sz="2400" dirty="0" smtClean="0"/>
              <a:t>よって</a:t>
            </a:r>
            <a:endParaRPr lang="en-US" altLang="ja-JP" sz="2400" dirty="0" smtClean="0"/>
          </a:p>
          <a:p>
            <a:r>
              <a:rPr lang="ja-JP" altLang="en-US" sz="2400" dirty="0" smtClean="0"/>
              <a:t>ユーザー</a:t>
            </a:r>
            <a:r>
              <a:rPr lang="ja-JP" altLang="en-US" sz="2400" dirty="0"/>
              <a:t>の受け止め方が異なる</a:t>
            </a:r>
          </a:p>
        </p:txBody>
      </p:sp>
      <p:sp>
        <p:nvSpPr>
          <p:cNvPr id="9" name="テキスト ボックス 8"/>
          <p:cNvSpPr txBox="1"/>
          <p:nvPr/>
        </p:nvSpPr>
        <p:spPr>
          <a:xfrm>
            <a:off x="0" y="4842933"/>
            <a:ext cx="9906000" cy="1569660"/>
          </a:xfrm>
          <a:prstGeom prst="rect">
            <a:avLst/>
          </a:prstGeom>
          <a:solidFill>
            <a:schemeClr val="accent1">
              <a:lumMod val="20000"/>
              <a:lumOff val="80000"/>
            </a:schemeClr>
          </a:solidFill>
        </p:spPr>
        <p:txBody>
          <a:bodyPr wrap="square" rtlCol="0">
            <a:spAutoFit/>
          </a:bodyPr>
          <a:lstStyle/>
          <a:p>
            <a:pPr algn="ctr"/>
            <a:r>
              <a:rPr kumimoji="1" lang="ja-JP" altLang="en-US" sz="2400" dirty="0" smtClean="0"/>
              <a:t>イノベーティブなプロダクト開発で重視すべきは魅力品質と一元品質</a:t>
            </a:r>
            <a:endParaRPr kumimoji="1" lang="en-US" altLang="ja-JP" sz="2400" dirty="0" smtClean="0"/>
          </a:p>
          <a:p>
            <a:pPr algn="ctr"/>
            <a:r>
              <a:rPr kumimoji="1" lang="ja-JP" altLang="en-US" sz="2400" dirty="0" smtClean="0"/>
              <a:t>当たり前品質は顧客満足度を引き出すことはできない</a:t>
            </a:r>
            <a:endParaRPr kumimoji="1" lang="en-US" altLang="ja-JP" sz="2400" dirty="0" smtClean="0"/>
          </a:p>
          <a:p>
            <a:pPr algn="ctr"/>
            <a:r>
              <a:rPr kumimoji="1" lang="ja-JP" altLang="en-US" sz="2400" dirty="0" smtClean="0"/>
              <a:t>魅力品質も競合他社が提供するようになれば、当たり前品質になる</a:t>
            </a:r>
            <a:endParaRPr kumimoji="1" lang="en-US" altLang="ja-JP" sz="2400" dirty="0" smtClean="0"/>
          </a:p>
          <a:p>
            <a:pPr algn="ctr"/>
            <a:r>
              <a:rPr kumimoji="1" lang="ja-JP" altLang="en-US" sz="2400" dirty="0" smtClean="0"/>
              <a:t>一元品質は突出すれば魅力品質、陳腐化すれば当たり前品質</a:t>
            </a:r>
            <a:endParaRPr kumimoji="1" lang="en-US" altLang="ja-JP" sz="2400" dirty="0" smtClean="0"/>
          </a:p>
        </p:txBody>
      </p:sp>
      <p:sp>
        <p:nvSpPr>
          <p:cNvPr id="3" name="角丸四角形 2"/>
          <p:cNvSpPr/>
          <p:nvPr/>
        </p:nvSpPr>
        <p:spPr>
          <a:xfrm>
            <a:off x="124178" y="1840089"/>
            <a:ext cx="3048000" cy="2709334"/>
          </a:xfrm>
          <a:prstGeom prst="roundRect">
            <a:avLst/>
          </a:prstGeom>
          <a:blipFill dpi="0" rotWithShape="1">
            <a:blip r:embed="rId3">
              <a:alphaModFix amt="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45209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データ活用に感じる２つの違和感</a:t>
            </a:r>
            <a:endParaRPr kumimoji="1" lang="ja-JP" altLang="en-US" dirty="0"/>
          </a:p>
        </p:txBody>
      </p:sp>
      <p:sp>
        <p:nvSpPr>
          <p:cNvPr id="4" name="フッター プレースホルダー 3"/>
          <p:cNvSpPr>
            <a:spLocks noGrp="1"/>
          </p:cNvSpPr>
          <p:nvPr>
            <p:ph type="ftr" sz="quarter" idx="11"/>
          </p:nvPr>
        </p:nvSpPr>
        <p:spPr/>
        <p:txBody>
          <a:bodyPr/>
          <a:lstStyle/>
          <a:p>
            <a:r>
              <a:rPr lang="en-US" smtClean="0"/>
              <a:t>https://coredou.com/</a:t>
            </a:r>
            <a:endParaRPr lang="en-US" dirty="0"/>
          </a:p>
        </p:txBody>
      </p:sp>
      <p:sp>
        <p:nvSpPr>
          <p:cNvPr id="5" name="テキスト ボックス 4"/>
          <p:cNvSpPr txBox="1"/>
          <p:nvPr/>
        </p:nvSpPr>
        <p:spPr>
          <a:xfrm>
            <a:off x="84667" y="807155"/>
            <a:ext cx="9714089" cy="1446550"/>
          </a:xfrm>
          <a:prstGeom prst="rect">
            <a:avLst/>
          </a:prstGeom>
          <a:noFill/>
          <a:ln w="38100">
            <a:solidFill>
              <a:schemeClr val="accent2"/>
            </a:solidFill>
          </a:ln>
        </p:spPr>
        <p:txBody>
          <a:bodyPr wrap="square" rtlCol="0">
            <a:spAutoFit/>
          </a:bodyPr>
          <a:lstStyle/>
          <a:p>
            <a:r>
              <a:rPr kumimoji="1" lang="ja-JP" altLang="en-US" sz="2400" dirty="0" smtClean="0"/>
              <a:t>①データへの期待が先行し過ぎている</a:t>
            </a:r>
            <a:endParaRPr kumimoji="1" lang="en-US" altLang="ja-JP" sz="2400" dirty="0" smtClean="0"/>
          </a:p>
          <a:p>
            <a:r>
              <a:rPr kumimoji="1" lang="ja-JP" altLang="en-US" dirty="0" smtClean="0"/>
              <a:t>「</a:t>
            </a:r>
            <a:r>
              <a:rPr kumimoji="1" lang="en-US" altLang="ja-JP" dirty="0" smtClean="0"/>
              <a:t>Data</a:t>
            </a:r>
            <a:r>
              <a:rPr kumimoji="1" lang="ja-JP" altLang="en-US" dirty="0" smtClean="0"/>
              <a:t> </a:t>
            </a:r>
            <a:r>
              <a:rPr kumimoji="1" lang="en-US" altLang="ja-JP" dirty="0" smtClean="0"/>
              <a:t>is</a:t>
            </a:r>
            <a:r>
              <a:rPr kumimoji="1" lang="ja-JP" altLang="en-US" dirty="0" smtClean="0"/>
              <a:t> </a:t>
            </a:r>
            <a:r>
              <a:rPr kumimoji="1" lang="en-US" altLang="ja-JP" dirty="0" smtClean="0"/>
              <a:t>Oil(</a:t>
            </a:r>
            <a:r>
              <a:rPr kumimoji="1" lang="ja-JP" altLang="en-US" dirty="0" smtClean="0"/>
              <a:t>石油</a:t>
            </a:r>
            <a:r>
              <a:rPr kumimoji="1" lang="en-US" altLang="ja-JP" dirty="0" smtClean="0"/>
              <a:t>)</a:t>
            </a:r>
            <a:r>
              <a:rPr kumimoji="1" lang="ja-JP" altLang="en-US" dirty="0" smtClean="0"/>
              <a:t>」という考え方があるがデータの収集や前処理、蓄積にも莫大なコストがかかる</a:t>
            </a:r>
            <a:endParaRPr kumimoji="1" lang="en-US" altLang="ja-JP" dirty="0" smtClean="0"/>
          </a:p>
          <a:p>
            <a:r>
              <a:rPr kumimoji="1" lang="ja-JP" altLang="en-US" dirty="0" smtClean="0"/>
              <a:t>収集するデータの種類や用途を考えたうえで、データを集めないと原油のままで使えない。</a:t>
            </a:r>
            <a:endParaRPr kumimoji="1" lang="en-US" altLang="ja-JP" dirty="0" smtClean="0"/>
          </a:p>
          <a:p>
            <a:r>
              <a:rPr kumimoji="1" lang="ja-JP" altLang="en-US" sz="2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データの種類や用途に対するリテラシーをあげる必要がある</a:t>
            </a:r>
            <a:endParaRPr kumimoji="1" lang="en-US" altLang="ja-JP" sz="2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6" name="テキスト ボックス 5"/>
          <p:cNvSpPr txBox="1"/>
          <p:nvPr/>
        </p:nvSpPr>
        <p:spPr>
          <a:xfrm>
            <a:off x="67734" y="3000020"/>
            <a:ext cx="9787467" cy="1723549"/>
          </a:xfrm>
          <a:prstGeom prst="rect">
            <a:avLst/>
          </a:prstGeom>
          <a:noFill/>
          <a:ln w="28575">
            <a:solidFill>
              <a:schemeClr val="accent2"/>
            </a:solidFill>
          </a:ln>
        </p:spPr>
        <p:txBody>
          <a:bodyPr wrap="square" rtlCol="0">
            <a:spAutoFit/>
          </a:bodyPr>
          <a:lstStyle/>
          <a:p>
            <a:r>
              <a:rPr kumimoji="1" lang="ja-JP" altLang="en-US" sz="2400" dirty="0" smtClean="0"/>
              <a:t>②社会的な需要度が低い状態でのデータ取得</a:t>
            </a:r>
            <a:r>
              <a:rPr kumimoji="1" lang="ja-JP" altLang="en-US" sz="2400" dirty="0"/>
              <a:t>・</a:t>
            </a:r>
            <a:r>
              <a:rPr kumimoji="1" lang="ja-JP" altLang="en-US" sz="2400" dirty="0" smtClean="0"/>
              <a:t>利用</a:t>
            </a:r>
            <a:endParaRPr kumimoji="1" lang="en-US" altLang="ja-JP" sz="2400" dirty="0" smtClean="0"/>
          </a:p>
          <a:p>
            <a:r>
              <a:rPr kumimoji="1" lang="ja-JP" altLang="en-US" dirty="0" smtClean="0"/>
              <a:t>製品・サービスのユーザー体験や利用満足度を上げるための取り組みが社会の信頼を失うきっかけにもなる。データサイエンティストのような専門人材を増やすのと同時にデータ活用サービスそのものを議論していく必要がある</a:t>
            </a:r>
            <a:endParaRPr kumimoji="1" lang="en-US" altLang="ja-JP" sz="2000" dirty="0" smtClean="0"/>
          </a:p>
          <a:p>
            <a:r>
              <a:rPr kumimoji="1" lang="ja-JP" altLang="en-US" sz="2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体験重視でユーザーに広く利用されるサービスをつくる</a:t>
            </a:r>
            <a:endParaRPr kumimoji="1" lang="ja-JP" altLang="en-US"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7" name="テキスト ボックス 6"/>
          <p:cNvSpPr txBox="1"/>
          <p:nvPr/>
        </p:nvSpPr>
        <p:spPr>
          <a:xfrm>
            <a:off x="7351888" y="2339622"/>
            <a:ext cx="2288823" cy="578882"/>
          </a:xfrm>
          <a:prstGeom prst="wedgeRoundRectCallout">
            <a:avLst>
              <a:gd name="adj1" fmla="val -31268"/>
              <a:gd name="adj2" fmla="val 130754"/>
              <a:gd name="adj3" fmla="val 16667"/>
            </a:avLst>
          </a:prstGeom>
          <a:solidFill>
            <a:schemeClr val="accent4">
              <a:lumMod val="20000"/>
              <a:lumOff val="80000"/>
            </a:schemeClr>
          </a:solidFill>
        </p:spPr>
        <p:txBody>
          <a:bodyPr wrap="square" rtlCol="0">
            <a:spAutoFit/>
          </a:bodyPr>
          <a:lstStyle/>
          <a:p>
            <a:r>
              <a:rPr kumimoji="1" lang="en-US" altLang="ja-JP" sz="1400" dirty="0" smtClean="0"/>
              <a:t>Google</a:t>
            </a:r>
            <a:r>
              <a:rPr kumimoji="1" lang="ja-JP" altLang="en-US" sz="1400" dirty="0" smtClean="0"/>
              <a:t>や</a:t>
            </a:r>
            <a:r>
              <a:rPr kumimoji="1" lang="en-US" altLang="ja-JP" sz="1400" dirty="0" smtClean="0"/>
              <a:t>Facebook</a:t>
            </a:r>
            <a:r>
              <a:rPr kumimoji="1" lang="ja-JP" altLang="en-US" sz="1400" dirty="0" smtClean="0"/>
              <a:t>は</a:t>
            </a:r>
            <a:endParaRPr kumimoji="1" lang="en-US" altLang="ja-JP" sz="1400" dirty="0" smtClean="0"/>
          </a:p>
          <a:p>
            <a:r>
              <a:rPr kumimoji="1" lang="ja-JP" altLang="en-US" sz="1400" dirty="0" smtClean="0"/>
              <a:t>気持ち悪いではな</a:t>
            </a:r>
            <a:r>
              <a:rPr kumimoji="1" lang="ja-JP" altLang="en-US" sz="1400" dirty="0"/>
              <a:t>く</a:t>
            </a:r>
            <a:r>
              <a:rPr kumimoji="1" lang="ja-JP" altLang="en-US" sz="1400" dirty="0" smtClean="0"/>
              <a:t>便利</a:t>
            </a:r>
            <a:endParaRPr kumimoji="1" lang="ja-JP" altLang="en-US" sz="1400" dirty="0"/>
          </a:p>
        </p:txBody>
      </p:sp>
      <p:sp>
        <p:nvSpPr>
          <p:cNvPr id="8" name="テキスト ボックス 7"/>
          <p:cNvSpPr txBox="1"/>
          <p:nvPr/>
        </p:nvSpPr>
        <p:spPr>
          <a:xfrm>
            <a:off x="1" y="5195549"/>
            <a:ext cx="9906000" cy="1200329"/>
          </a:xfrm>
          <a:prstGeom prst="rect">
            <a:avLst/>
          </a:prstGeom>
          <a:solidFill>
            <a:schemeClr val="accent1">
              <a:lumMod val="20000"/>
              <a:lumOff val="80000"/>
            </a:schemeClr>
          </a:solidFill>
        </p:spPr>
        <p:txBody>
          <a:bodyPr wrap="square" rtlCol="0">
            <a:spAutoFit/>
          </a:bodyPr>
          <a:lstStyle>
            <a:defPPr>
              <a:defRPr lang="en-US"/>
            </a:defPPr>
            <a:lvl1pPr algn="ctr">
              <a:defRPr kumimoji="1" sz="2800"/>
            </a:lvl1pPr>
          </a:lstStyle>
          <a:p>
            <a:r>
              <a:rPr lang="ja-JP" altLang="en-US" sz="2400" dirty="0"/>
              <a:t>日本企業への問題提起③</a:t>
            </a:r>
            <a:endParaRPr lang="en-US" altLang="ja-JP" sz="2400" dirty="0"/>
          </a:p>
          <a:p>
            <a:r>
              <a:rPr lang="ja-JP" altLang="en-US" sz="2400" dirty="0" smtClean="0"/>
              <a:t>品質</a:t>
            </a:r>
            <a:r>
              <a:rPr lang="ja-JP" altLang="en-US" sz="2400" dirty="0"/>
              <a:t>管理やセキュリティ施策のやり方が画一的</a:t>
            </a:r>
            <a:r>
              <a:rPr lang="ja-JP" altLang="en-US" sz="2400" dirty="0" smtClean="0"/>
              <a:t>だったり過剰</a:t>
            </a:r>
            <a:r>
              <a:rPr lang="ja-JP" altLang="en-US" sz="2400" dirty="0"/>
              <a:t>になって</a:t>
            </a:r>
            <a:r>
              <a:rPr lang="ja-JP" altLang="en-US" sz="2400" dirty="0" smtClean="0"/>
              <a:t>いる</a:t>
            </a:r>
            <a:endParaRPr lang="en-US" altLang="ja-JP" sz="2400" dirty="0"/>
          </a:p>
          <a:p>
            <a:r>
              <a:rPr lang="ja-JP" altLang="en-US" sz="2400" dirty="0" smtClean="0"/>
              <a:t>ユーザー</a:t>
            </a:r>
            <a:r>
              <a:rPr lang="ja-JP" altLang="en-US" sz="2400" dirty="0"/>
              <a:t>が本当に欲しているものを追求できていないからではないか</a:t>
            </a:r>
          </a:p>
        </p:txBody>
      </p:sp>
    </p:spTree>
    <p:extLst>
      <p:ext uri="{BB962C8B-B14F-4D97-AF65-F5344CB8AC3E}">
        <p14:creationId xmlns:p14="http://schemas.microsoft.com/office/powerpoint/2010/main" val="3104792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r>
              <a:rPr kumimoji="1" lang="en-US" altLang="ja-JP" dirty="0" smtClean="0"/>
              <a:t>IT</a:t>
            </a:r>
            <a:r>
              <a:rPr kumimoji="1" lang="ja-JP" altLang="en-US" dirty="0" smtClean="0"/>
              <a:t>サービスで存在感を示す</a:t>
            </a:r>
            <a:endParaRPr kumimoji="1" lang="ja-JP" altLang="en-US" dirty="0"/>
          </a:p>
        </p:txBody>
      </p:sp>
      <p:sp>
        <p:nvSpPr>
          <p:cNvPr id="6" name="サブタイトル 5"/>
          <p:cNvSpPr>
            <a:spLocks noGrp="1"/>
          </p:cNvSpPr>
          <p:nvPr>
            <p:ph type="subTitle"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r>
              <a:rPr lang="en-US" smtClean="0"/>
              <a:t>https://coredou.com/</a:t>
            </a:r>
            <a:endParaRPr lang="en-US" dirty="0"/>
          </a:p>
        </p:txBody>
      </p:sp>
    </p:spTree>
    <p:extLst>
      <p:ext uri="{BB962C8B-B14F-4D97-AF65-F5344CB8AC3E}">
        <p14:creationId xmlns:p14="http://schemas.microsoft.com/office/powerpoint/2010/main" val="792765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日本企業復活の糸口</a:t>
            </a:r>
            <a:endParaRPr kumimoji="1" lang="ja-JP" altLang="en-US" dirty="0"/>
          </a:p>
        </p:txBody>
      </p:sp>
      <p:sp>
        <p:nvSpPr>
          <p:cNvPr id="4" name="フッター プレースホルダー 3"/>
          <p:cNvSpPr>
            <a:spLocks noGrp="1"/>
          </p:cNvSpPr>
          <p:nvPr>
            <p:ph type="ftr" sz="quarter" idx="11"/>
          </p:nvPr>
        </p:nvSpPr>
        <p:spPr/>
        <p:txBody>
          <a:bodyPr/>
          <a:lstStyle/>
          <a:p>
            <a:r>
              <a:rPr lang="en-US" smtClean="0"/>
              <a:t>https://coredou.com/</a:t>
            </a:r>
            <a:endParaRPr lang="en-US" dirty="0"/>
          </a:p>
        </p:txBody>
      </p:sp>
      <p:sp>
        <p:nvSpPr>
          <p:cNvPr id="5" name="テキスト ボックス 4"/>
          <p:cNvSpPr txBox="1"/>
          <p:nvPr/>
        </p:nvSpPr>
        <p:spPr>
          <a:xfrm>
            <a:off x="0" y="601133"/>
            <a:ext cx="5723467" cy="461665"/>
          </a:xfrm>
          <a:prstGeom prst="rect">
            <a:avLst/>
          </a:prstGeom>
          <a:solidFill>
            <a:schemeClr val="bg1"/>
          </a:solidFill>
        </p:spPr>
        <p:txBody>
          <a:bodyPr wrap="square" rtlCol="0">
            <a:spAutoFit/>
          </a:bodyPr>
          <a:lstStyle/>
          <a:p>
            <a:r>
              <a:rPr kumimoji="1" lang="ja-JP" altLang="en-US" sz="2400" dirty="0" smtClean="0"/>
              <a:t>「フィジカル</a:t>
            </a:r>
            <a:r>
              <a:rPr kumimoji="1" lang="en-US" altLang="ja-JP" sz="2400" dirty="0" smtClean="0"/>
              <a:t>×</a:t>
            </a:r>
            <a:r>
              <a:rPr kumimoji="1" lang="ja-JP" altLang="en-US" sz="2400" dirty="0" smtClean="0"/>
              <a:t>サイバー」領域の新規事業</a:t>
            </a:r>
            <a:endParaRPr kumimoji="1" lang="en-US" altLang="ja-JP" dirty="0"/>
          </a:p>
        </p:txBody>
      </p:sp>
      <p:sp>
        <p:nvSpPr>
          <p:cNvPr id="6" name="テキスト ボックス 5"/>
          <p:cNvSpPr txBox="1"/>
          <p:nvPr/>
        </p:nvSpPr>
        <p:spPr>
          <a:xfrm>
            <a:off x="259644" y="4385734"/>
            <a:ext cx="9471378" cy="2000548"/>
          </a:xfrm>
          <a:prstGeom prst="rect">
            <a:avLst/>
          </a:prstGeom>
          <a:solidFill>
            <a:schemeClr val="accent1">
              <a:lumMod val="20000"/>
              <a:lumOff val="80000"/>
            </a:schemeClr>
          </a:solidFill>
        </p:spPr>
        <p:txBody>
          <a:bodyPr wrap="square" rtlCol="0">
            <a:spAutoFit/>
          </a:bodyPr>
          <a:lstStyle/>
          <a:p>
            <a:r>
              <a:rPr kumimoji="1" lang="ja-JP" altLang="en-US" sz="2400" dirty="0" smtClean="0"/>
              <a:t>成功させるためにやること</a:t>
            </a:r>
            <a:endParaRPr kumimoji="1" lang="en-US" altLang="ja-JP" sz="2400" dirty="0" smtClean="0"/>
          </a:p>
          <a:p>
            <a:pPr marL="285750" indent="-285750">
              <a:buFont typeface="Arial" panose="020B0604020202020204" pitchFamily="34" charset="0"/>
              <a:buChar char="•"/>
            </a:pPr>
            <a:r>
              <a:rPr kumimoji="1" lang="ja-JP" altLang="en-US" sz="2000" dirty="0" smtClean="0"/>
              <a:t>課題を明確にし、需要を明確にし、ソリューションを考える</a:t>
            </a:r>
            <a:endParaRPr kumimoji="1" lang="en-US" altLang="ja-JP" sz="2000" dirty="0" smtClean="0"/>
          </a:p>
          <a:p>
            <a:pPr marL="285750" indent="-285750">
              <a:buFont typeface="Arial" panose="020B0604020202020204" pitchFamily="34" charset="0"/>
              <a:buChar char="•"/>
            </a:pPr>
            <a:r>
              <a:rPr kumimoji="1" lang="ja-JP" altLang="en-US" sz="2000" dirty="0" smtClean="0"/>
              <a:t>ユーザーの使い勝手</a:t>
            </a:r>
            <a:r>
              <a:rPr kumimoji="1" lang="en-US" altLang="ja-JP" sz="2000" dirty="0" smtClean="0"/>
              <a:t>(</a:t>
            </a:r>
            <a:r>
              <a:rPr kumimoji="1" lang="ja-JP" altLang="en-US" sz="2000" dirty="0" smtClean="0"/>
              <a:t>ユーザー体験の最大化</a:t>
            </a:r>
            <a:r>
              <a:rPr kumimoji="1" lang="en-US" altLang="ja-JP" sz="2000" dirty="0" smtClean="0"/>
              <a:t>)</a:t>
            </a:r>
            <a:r>
              <a:rPr kumimoji="1" lang="ja-JP" altLang="en-US" sz="2000" dirty="0" smtClean="0"/>
              <a:t>を考える</a:t>
            </a:r>
            <a:endParaRPr kumimoji="1" lang="en-US" altLang="ja-JP" sz="2000" dirty="0" smtClean="0"/>
          </a:p>
          <a:p>
            <a:pPr marL="285750" indent="-285750">
              <a:buFont typeface="Arial" panose="020B0604020202020204" pitchFamily="34" charset="0"/>
              <a:buChar char="•"/>
            </a:pPr>
            <a:r>
              <a:rPr kumimoji="1" lang="ja-JP" altLang="en-US" sz="2000" dirty="0" smtClean="0"/>
              <a:t>サイバーとフィジカルのバランス。</a:t>
            </a:r>
            <a:endParaRPr kumimoji="1" lang="en-US" altLang="ja-JP" sz="2000" dirty="0" smtClean="0"/>
          </a:p>
          <a:p>
            <a:pPr marL="285750" indent="-285750">
              <a:buFont typeface="Arial" panose="020B0604020202020204" pitchFamily="34" charset="0"/>
              <a:buChar char="•"/>
            </a:pPr>
            <a:r>
              <a:rPr kumimoji="1" lang="ja-JP" altLang="en-US" sz="2000" dirty="0" smtClean="0"/>
              <a:t>フィジカルの進化をサイバーに合わせる。</a:t>
            </a:r>
            <a:endParaRPr kumimoji="1" lang="en-US" altLang="ja-JP" sz="2000" dirty="0" smtClean="0"/>
          </a:p>
          <a:p>
            <a:pPr marL="285750" indent="-285750">
              <a:buFont typeface="Arial" panose="020B0604020202020204" pitchFamily="34" charset="0"/>
              <a:buChar char="•"/>
            </a:pPr>
            <a:r>
              <a:rPr kumimoji="1" lang="ja-JP" altLang="en-US" sz="2000" dirty="0" smtClean="0"/>
              <a:t>ハードウェアの進化のスピードも鈍化させない。</a:t>
            </a:r>
            <a:r>
              <a:rPr kumimoji="1" lang="en-US" altLang="ja-JP" sz="2000" dirty="0" smtClean="0"/>
              <a:t>(OTA</a:t>
            </a:r>
            <a:r>
              <a:rPr kumimoji="1" lang="ja-JP" altLang="en-US" sz="2000" dirty="0" smtClean="0"/>
              <a:t>やパーツ交換の容易性</a:t>
            </a:r>
            <a:r>
              <a:rPr kumimoji="1" lang="en-US" altLang="ja-JP" sz="2000" dirty="0" smtClean="0"/>
              <a:t>)</a:t>
            </a:r>
            <a:endParaRPr kumimoji="1" lang="ja-JP" altLang="en-US" dirty="0"/>
          </a:p>
        </p:txBody>
      </p:sp>
      <p:sp>
        <p:nvSpPr>
          <p:cNvPr id="3" name="角丸四角形 2"/>
          <p:cNvSpPr/>
          <p:nvPr/>
        </p:nvSpPr>
        <p:spPr>
          <a:xfrm>
            <a:off x="485422" y="1128889"/>
            <a:ext cx="3781778" cy="2777506"/>
          </a:xfrm>
          <a:prstGeom prst="roundRect">
            <a:avLst/>
          </a:prstGeom>
          <a:blipFill dpi="0" rotWithShape="1">
            <a:blip r:embed="rId3"/>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5466644" y="1035252"/>
            <a:ext cx="4298244" cy="646331"/>
          </a:xfrm>
          <a:prstGeom prst="rect">
            <a:avLst/>
          </a:prstGeom>
        </p:spPr>
        <p:txBody>
          <a:bodyPr wrap="square">
            <a:spAutoFit/>
          </a:bodyPr>
          <a:lstStyle/>
          <a:p>
            <a:r>
              <a:rPr kumimoji="1" lang="ja-JP" altLang="en-US" dirty="0" smtClean="0"/>
              <a:t>自動車：移動</a:t>
            </a:r>
            <a:r>
              <a:rPr kumimoji="1" lang="ja-JP" altLang="en-US" dirty="0"/>
              <a:t>全体の構想が必要</a:t>
            </a:r>
            <a:r>
              <a:rPr kumimoji="1" lang="ja-JP" altLang="en-US" dirty="0" smtClean="0"/>
              <a:t>。</a:t>
            </a:r>
            <a:r>
              <a:rPr kumimoji="1" lang="en-US" altLang="ja-JP" dirty="0" err="1" smtClean="0"/>
              <a:t>MaaS</a:t>
            </a:r>
            <a:endParaRPr kumimoji="1" lang="en-US" altLang="ja-JP" dirty="0"/>
          </a:p>
          <a:p>
            <a:r>
              <a:rPr kumimoji="1" lang="ja-JP" altLang="en-US" dirty="0" smtClean="0"/>
              <a:t>例</a:t>
            </a:r>
            <a:r>
              <a:rPr kumimoji="1" lang="en-US" altLang="ja-JP" dirty="0"/>
              <a:t>.</a:t>
            </a:r>
            <a:r>
              <a:rPr kumimoji="1" lang="ja-JP" altLang="en-US" dirty="0"/>
              <a:t>フィンランドの</a:t>
            </a:r>
            <a:r>
              <a:rPr kumimoji="1" lang="en-US" altLang="ja-JP" dirty="0"/>
              <a:t>Whim</a:t>
            </a:r>
          </a:p>
        </p:txBody>
      </p:sp>
      <p:sp>
        <p:nvSpPr>
          <p:cNvPr id="11" name="角丸四角形 10"/>
          <p:cNvSpPr/>
          <p:nvPr/>
        </p:nvSpPr>
        <p:spPr>
          <a:xfrm>
            <a:off x="5734757" y="1636889"/>
            <a:ext cx="3499556" cy="2427111"/>
          </a:xfrm>
          <a:prstGeom prst="round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407378" y="1004710"/>
            <a:ext cx="4176889" cy="31157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1609431" y="3978111"/>
            <a:ext cx="3639138" cy="369332"/>
          </a:xfrm>
          <a:prstGeom prst="rect">
            <a:avLst/>
          </a:prstGeom>
        </p:spPr>
        <p:txBody>
          <a:bodyPr wrap="none">
            <a:spAutoFit/>
          </a:bodyPr>
          <a:lstStyle/>
          <a:p>
            <a:r>
              <a:rPr kumimoji="1" lang="ja-JP" altLang="en-US" dirty="0"/>
              <a:t>例</a:t>
            </a:r>
            <a:r>
              <a:rPr kumimoji="1" lang="en-US" altLang="ja-JP" dirty="0"/>
              <a:t>.Amazon</a:t>
            </a:r>
            <a:r>
              <a:rPr kumimoji="1" lang="ja-JP" altLang="en-US" dirty="0"/>
              <a:t> </a:t>
            </a:r>
            <a:r>
              <a:rPr kumimoji="1" lang="en-US" altLang="ja-JP" dirty="0"/>
              <a:t>Go</a:t>
            </a:r>
            <a:r>
              <a:rPr kumimoji="1" lang="ja-JP" altLang="en-US" dirty="0" err="1"/>
              <a:t>、</a:t>
            </a:r>
            <a:r>
              <a:rPr kumimoji="1" lang="ja-JP" altLang="en-US" dirty="0"/>
              <a:t>アベジャ（</a:t>
            </a:r>
            <a:r>
              <a:rPr kumimoji="1" lang="en-US" altLang="ja-JP" dirty="0"/>
              <a:t>ABEJA</a:t>
            </a:r>
            <a:r>
              <a:rPr kumimoji="1" lang="ja-JP" altLang="en-US" dirty="0"/>
              <a:t>）</a:t>
            </a:r>
            <a:endParaRPr kumimoji="1" lang="en-US" altLang="ja-JP" dirty="0"/>
          </a:p>
        </p:txBody>
      </p:sp>
    </p:spTree>
    <p:extLst>
      <p:ext uri="{BB962C8B-B14F-4D97-AF65-F5344CB8AC3E}">
        <p14:creationId xmlns:p14="http://schemas.microsoft.com/office/powerpoint/2010/main" val="71365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13916" y="2054577"/>
            <a:ext cx="8078169" cy="4391377"/>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smtClean="0"/>
              <a:t>プラットフォームを構築する</a:t>
            </a:r>
            <a:endParaRPr kumimoji="1" lang="ja-JP" altLang="en-US" dirty="0"/>
          </a:p>
        </p:txBody>
      </p:sp>
      <p:sp>
        <p:nvSpPr>
          <p:cNvPr id="4" name="フッター プレースホルダー 3"/>
          <p:cNvSpPr>
            <a:spLocks noGrp="1"/>
          </p:cNvSpPr>
          <p:nvPr>
            <p:ph type="ftr" sz="quarter" idx="11"/>
          </p:nvPr>
        </p:nvSpPr>
        <p:spPr/>
        <p:txBody>
          <a:bodyPr/>
          <a:lstStyle/>
          <a:p>
            <a:r>
              <a:rPr lang="en-US" smtClean="0"/>
              <a:t>https://coredou.com/</a:t>
            </a:r>
            <a:endParaRPr lang="en-US" dirty="0"/>
          </a:p>
        </p:txBody>
      </p:sp>
      <p:sp>
        <p:nvSpPr>
          <p:cNvPr id="5" name="テキスト ボックス 4"/>
          <p:cNvSpPr txBox="1"/>
          <p:nvPr/>
        </p:nvSpPr>
        <p:spPr>
          <a:xfrm>
            <a:off x="59267" y="725311"/>
            <a:ext cx="9787466" cy="1328023"/>
          </a:xfrm>
          <a:prstGeom prst="roundRect">
            <a:avLst/>
          </a:prstGeom>
          <a:solidFill>
            <a:schemeClr val="accent4">
              <a:lumMod val="20000"/>
              <a:lumOff val="80000"/>
            </a:schemeClr>
          </a:solidFill>
          <a:ln>
            <a:solidFill>
              <a:schemeClr val="tx1"/>
            </a:solidFill>
          </a:ln>
        </p:spPr>
        <p:txBody>
          <a:bodyPr wrap="square" lIns="36000" rIns="36000" rtlCol="0">
            <a:spAutoFit/>
          </a:bodyPr>
          <a:lstStyle>
            <a:defPPr>
              <a:defRPr lang="en-US"/>
            </a:defPPr>
            <a:lvl1pPr algn="ctr">
              <a:defRPr kumimoji="1" sz="2400"/>
            </a:lvl1pPr>
          </a:lstStyle>
          <a:p>
            <a:r>
              <a:rPr lang="ja-JP" altLang="en-US" dirty="0"/>
              <a:t>不特定多数を対象に製品やサービスを提供する場所を構築する</a:t>
            </a:r>
            <a:endParaRPr lang="en-US" altLang="ja-JP" dirty="0"/>
          </a:p>
          <a:p>
            <a:r>
              <a:rPr lang="ja-JP" altLang="en-US" dirty="0"/>
              <a:t>プラットフォーム上にある複数のサービスを目的に応じて利用</a:t>
            </a:r>
            <a:endParaRPr lang="en-US" altLang="ja-JP" dirty="0"/>
          </a:p>
          <a:p>
            <a:r>
              <a:rPr lang="ja-JP" altLang="en-US" dirty="0"/>
              <a:t>参加するプレイヤーが多いほど、サービスが拡充され、利用料も増えていく</a:t>
            </a:r>
            <a:endParaRPr lang="en-US" altLang="ja-JP" dirty="0"/>
          </a:p>
        </p:txBody>
      </p:sp>
    </p:spTree>
    <p:extLst>
      <p:ext uri="{BB962C8B-B14F-4D97-AF65-F5344CB8AC3E}">
        <p14:creationId xmlns:p14="http://schemas.microsoft.com/office/powerpoint/2010/main" val="827109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プラットフォーマーとして成功するために</a:t>
            </a:r>
            <a:endParaRPr kumimoji="1" lang="ja-JP" altLang="en-US" dirty="0"/>
          </a:p>
        </p:txBody>
      </p:sp>
      <p:sp>
        <p:nvSpPr>
          <p:cNvPr id="4" name="フッター プレースホルダー 3"/>
          <p:cNvSpPr>
            <a:spLocks noGrp="1"/>
          </p:cNvSpPr>
          <p:nvPr>
            <p:ph type="ftr" sz="quarter" idx="11"/>
          </p:nvPr>
        </p:nvSpPr>
        <p:spPr/>
        <p:txBody>
          <a:bodyPr/>
          <a:lstStyle/>
          <a:p>
            <a:r>
              <a:rPr lang="en-US" smtClean="0"/>
              <a:t>https://coredou.com/</a:t>
            </a:r>
            <a:endParaRPr lang="en-US" dirty="0"/>
          </a:p>
        </p:txBody>
      </p:sp>
      <p:sp>
        <p:nvSpPr>
          <p:cNvPr id="7" name="正方形/長方形 6"/>
          <p:cNvSpPr/>
          <p:nvPr/>
        </p:nvSpPr>
        <p:spPr>
          <a:xfrm>
            <a:off x="5173614" y="5651689"/>
            <a:ext cx="4732386" cy="415498"/>
          </a:xfrm>
          <a:prstGeom prst="rect">
            <a:avLst/>
          </a:prstGeom>
        </p:spPr>
        <p:txBody>
          <a:bodyPr wrap="none">
            <a:spAutoFit/>
          </a:bodyPr>
          <a:lstStyle/>
          <a:p>
            <a:r>
              <a:rPr kumimoji="1" lang="en-US" altLang="ja-JP" sz="1050" dirty="0" smtClean="0"/>
              <a:t>API</a:t>
            </a:r>
            <a:r>
              <a:rPr kumimoji="1" lang="ja-JP" altLang="en-US" sz="1050" dirty="0" smtClean="0"/>
              <a:t>：</a:t>
            </a:r>
            <a:r>
              <a:rPr kumimoji="1" lang="en-US" altLang="ja-JP" sz="1050" dirty="0" smtClean="0"/>
              <a:t>(</a:t>
            </a:r>
            <a:r>
              <a:rPr kumimoji="1" lang="en-US" altLang="ja-JP" sz="1050" dirty="0"/>
              <a:t>Application</a:t>
            </a:r>
            <a:r>
              <a:rPr kumimoji="1" lang="ja-JP" altLang="en-US" sz="1050" dirty="0"/>
              <a:t> </a:t>
            </a:r>
            <a:r>
              <a:rPr kumimoji="1" lang="en-US" altLang="ja-JP" sz="1050" dirty="0"/>
              <a:t>Programming</a:t>
            </a:r>
            <a:r>
              <a:rPr kumimoji="1" lang="ja-JP" altLang="en-US" sz="1050" dirty="0"/>
              <a:t>　</a:t>
            </a:r>
            <a:r>
              <a:rPr kumimoji="1" lang="en-US" altLang="ja-JP" sz="1050" dirty="0"/>
              <a:t>Interface</a:t>
            </a:r>
            <a:r>
              <a:rPr kumimoji="1" lang="en-US" altLang="ja-JP" sz="1050" dirty="0" smtClean="0"/>
              <a:t>)</a:t>
            </a:r>
          </a:p>
          <a:p>
            <a:r>
              <a:rPr kumimoji="1" lang="ja-JP" altLang="en-US" sz="1050" dirty="0" smtClean="0"/>
              <a:t>あるソフトウェアの機能や保有するデータなどを外部から利用しやすくする仕組み</a:t>
            </a:r>
            <a:endParaRPr lang="ja-JP" altLang="en-US" sz="1050" dirty="0"/>
          </a:p>
        </p:txBody>
      </p:sp>
      <p:sp>
        <p:nvSpPr>
          <p:cNvPr id="8" name="正方形/長方形 7"/>
          <p:cNvSpPr/>
          <p:nvPr/>
        </p:nvSpPr>
        <p:spPr>
          <a:xfrm>
            <a:off x="56445" y="1456267"/>
            <a:ext cx="4680000" cy="3240000"/>
          </a:xfrm>
          <a:prstGeom prst="rect">
            <a:avLst/>
          </a:prstGeom>
          <a:blipFill>
            <a:blip r:embed="rId3"/>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5125155" y="1456267"/>
            <a:ext cx="4680000" cy="3240000"/>
          </a:xfrm>
          <a:prstGeom prst="rect">
            <a:avLst/>
          </a:prstGeom>
          <a:blipFill>
            <a:blip r:embed="rId4"/>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47700" y="4776589"/>
            <a:ext cx="3642078" cy="646331"/>
          </a:xfrm>
          <a:prstGeom prst="rect">
            <a:avLst/>
          </a:prstGeom>
        </p:spPr>
        <p:txBody>
          <a:bodyPr wrap="square">
            <a:spAutoFit/>
          </a:bodyPr>
          <a:lstStyle/>
          <a:p>
            <a:r>
              <a:rPr kumimoji="1" lang="ja-JP" alt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最初</a:t>
            </a:r>
            <a:r>
              <a:rPr kumimoji="1" lang="ja-JP" altLang="en-US"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は特定</a:t>
            </a:r>
            <a:r>
              <a:rPr kumimoji="1" lang="ja-JP" alt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用途の機能</a:t>
            </a:r>
            <a:r>
              <a:rPr kumimoji="1" lang="ja-JP" altLang="en-US"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を</a:t>
            </a:r>
            <a:endParaRPr kumimoji="1" lang="en-US" altLang="ja-JP"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a:p>
            <a:r>
              <a:rPr kumimoji="1" lang="ja-JP" altLang="en-US"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少数</a:t>
            </a:r>
            <a:r>
              <a:rPr kumimoji="1" lang="ja-JP" alt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のパートナー企業と作って</a:t>
            </a:r>
            <a:r>
              <a:rPr kumimoji="1" lang="ja-JP" altLang="en-US"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いく</a:t>
            </a:r>
            <a:endParaRPr lang="ja-JP" alt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10" name="正方形/長方形 9"/>
          <p:cNvSpPr/>
          <p:nvPr/>
        </p:nvSpPr>
        <p:spPr>
          <a:xfrm>
            <a:off x="5032022" y="4739690"/>
            <a:ext cx="4732867" cy="646331"/>
          </a:xfrm>
          <a:prstGeom prst="rect">
            <a:avLst/>
          </a:prstGeom>
        </p:spPr>
        <p:txBody>
          <a:bodyPr wrap="square">
            <a:spAutoFit/>
          </a:bodyPr>
          <a:lstStyle/>
          <a:p>
            <a:r>
              <a:rPr kumimoji="1" lang="ja-JP" alt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優れた機能になったら</a:t>
            </a:r>
            <a:r>
              <a:rPr kumimoji="1" lang="ja-JP" altLang="en-US"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、多く</a:t>
            </a:r>
            <a:r>
              <a:rPr kumimoji="1" lang="ja-JP" alt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の企業</a:t>
            </a:r>
            <a:r>
              <a:rPr kumimoji="1" lang="ja-JP" altLang="en-US"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が</a:t>
            </a:r>
            <a:endParaRPr kumimoji="1" lang="en-US" altLang="ja-JP"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a:p>
            <a:r>
              <a:rPr kumimoji="1" lang="ja-JP" altLang="en-US"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汎用的</a:t>
            </a:r>
            <a:r>
              <a:rPr kumimoji="1" lang="ja-JP" alt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に利用できそうな部分を</a:t>
            </a:r>
            <a:r>
              <a:rPr kumimoji="1" lang="en-US" altLang="ja-JP"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API</a:t>
            </a:r>
            <a:r>
              <a:rPr kumimoji="1" lang="ja-JP" alt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として提供</a:t>
            </a:r>
            <a:endParaRPr lang="ja-JP" alt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11" name="右矢印 10"/>
          <p:cNvSpPr/>
          <p:nvPr/>
        </p:nvSpPr>
        <p:spPr>
          <a:xfrm>
            <a:off x="4741334" y="2777067"/>
            <a:ext cx="383822" cy="1286933"/>
          </a:xfrm>
          <a:prstGeom prst="rightArrow">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05868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プラットフォーマーになった企業</a:t>
            </a:r>
            <a:endParaRPr kumimoji="1" lang="ja-JP" altLang="en-US" dirty="0"/>
          </a:p>
        </p:txBody>
      </p:sp>
      <p:sp>
        <p:nvSpPr>
          <p:cNvPr id="4" name="フッター プレースホルダー 3"/>
          <p:cNvSpPr>
            <a:spLocks noGrp="1"/>
          </p:cNvSpPr>
          <p:nvPr>
            <p:ph type="ftr" sz="quarter" idx="11"/>
          </p:nvPr>
        </p:nvSpPr>
        <p:spPr/>
        <p:txBody>
          <a:bodyPr/>
          <a:lstStyle/>
          <a:p>
            <a:r>
              <a:rPr lang="en-US" smtClean="0"/>
              <a:t>https://coredou.com/</a:t>
            </a:r>
            <a:endParaRPr lang="en-US" dirty="0"/>
          </a:p>
        </p:txBody>
      </p:sp>
      <p:sp>
        <p:nvSpPr>
          <p:cNvPr id="6" name="テキスト ボックス 5"/>
          <p:cNvSpPr txBox="1"/>
          <p:nvPr/>
        </p:nvSpPr>
        <p:spPr>
          <a:xfrm>
            <a:off x="307624" y="663222"/>
            <a:ext cx="9016998" cy="1328023"/>
          </a:xfrm>
          <a:prstGeom prst="roundRect">
            <a:avLst/>
          </a:prstGeom>
          <a:solidFill>
            <a:schemeClr val="accent4">
              <a:lumMod val="20000"/>
              <a:lumOff val="80000"/>
            </a:schemeClr>
          </a:solidFill>
          <a:ln>
            <a:solidFill>
              <a:schemeClr val="tx1"/>
            </a:solidFill>
          </a:ln>
        </p:spPr>
        <p:txBody>
          <a:bodyPr wrap="square" lIns="36000" rIns="36000" rtlCol="0">
            <a:spAutoFit/>
          </a:bodyPr>
          <a:lstStyle>
            <a:defPPr>
              <a:defRPr lang="en-US"/>
            </a:defPPr>
            <a:lvl1pPr algn="ctr">
              <a:defRPr kumimoji="1" sz="2400"/>
            </a:lvl1pPr>
          </a:lstStyle>
          <a:p>
            <a:r>
              <a:rPr lang="ja-JP" altLang="en-US" dirty="0"/>
              <a:t>プラットフォームもただの</a:t>
            </a:r>
            <a:r>
              <a:rPr lang="ja-JP" altLang="en-US" dirty="0" smtClean="0"/>
              <a:t>部品</a:t>
            </a:r>
            <a:endParaRPr lang="en-US" altLang="ja-JP" dirty="0"/>
          </a:p>
          <a:p>
            <a:r>
              <a:rPr lang="ja-JP" altLang="en-US" dirty="0" smtClean="0"/>
              <a:t>特定ユーザーだけに部品</a:t>
            </a:r>
            <a:r>
              <a:rPr lang="ja-JP" altLang="en-US" dirty="0"/>
              <a:t>を提供するのか</a:t>
            </a:r>
            <a:r>
              <a:rPr lang="ja-JP" altLang="en-US" dirty="0" smtClean="0"/>
              <a:t>、</a:t>
            </a:r>
            <a:endParaRPr lang="en-US" altLang="ja-JP" dirty="0" smtClean="0"/>
          </a:p>
          <a:p>
            <a:r>
              <a:rPr lang="ja-JP" altLang="en-US" dirty="0" smtClean="0"/>
              <a:t>部品</a:t>
            </a:r>
            <a:r>
              <a:rPr lang="ja-JP" altLang="en-US" dirty="0"/>
              <a:t>の活用や拡販が自社以外でも行われるよう</a:t>
            </a:r>
            <a:r>
              <a:rPr lang="ja-JP" altLang="en-US" dirty="0" smtClean="0"/>
              <a:t>にするのかの</a:t>
            </a:r>
            <a:r>
              <a:rPr lang="ja-JP" altLang="en-US" dirty="0"/>
              <a:t>違い</a:t>
            </a:r>
          </a:p>
        </p:txBody>
      </p:sp>
      <p:sp>
        <p:nvSpPr>
          <p:cNvPr id="7" name="テキスト ボックス 6"/>
          <p:cNvSpPr txBox="1"/>
          <p:nvPr/>
        </p:nvSpPr>
        <p:spPr>
          <a:xfrm>
            <a:off x="1013178" y="5877383"/>
            <a:ext cx="7879645" cy="646331"/>
          </a:xfrm>
          <a:prstGeom prst="rect">
            <a:avLst/>
          </a:prstGeom>
          <a:solidFill>
            <a:schemeClr val="accent1">
              <a:lumMod val="20000"/>
              <a:lumOff val="80000"/>
            </a:schemeClr>
          </a:solidFill>
        </p:spPr>
        <p:txBody>
          <a:bodyPr wrap="square" rtlCol="0">
            <a:spAutoFit/>
          </a:bodyPr>
          <a:lstStyle/>
          <a:p>
            <a:r>
              <a:rPr kumimoji="1" lang="ja-JP" altLang="en-US" dirty="0" smtClean="0"/>
              <a:t>パートナー企業を含めたエコシステム</a:t>
            </a:r>
            <a:r>
              <a:rPr kumimoji="1" lang="en-US" altLang="ja-JP" dirty="0" smtClean="0"/>
              <a:t>(</a:t>
            </a:r>
            <a:r>
              <a:rPr kumimoji="1" lang="ja-JP" altLang="en-US" dirty="0" smtClean="0"/>
              <a:t>生態系</a:t>
            </a:r>
            <a:r>
              <a:rPr kumimoji="1" lang="en-US" altLang="ja-JP" dirty="0" smtClean="0"/>
              <a:t>)</a:t>
            </a:r>
            <a:r>
              <a:rPr kumimoji="1" lang="ja-JP" altLang="en-US" dirty="0" smtClean="0"/>
              <a:t>を拡大していくフェーズが必ずくる。</a:t>
            </a:r>
            <a:endParaRPr kumimoji="1" lang="en-US" altLang="ja-JP" dirty="0" smtClean="0"/>
          </a:p>
          <a:p>
            <a:r>
              <a:rPr kumimoji="1" lang="ja-JP" altLang="en-US" dirty="0" smtClean="0"/>
              <a:t>その作り方を学んでおく必要がある。</a:t>
            </a:r>
            <a:endParaRPr kumimoji="1" lang="ja-JP" altLang="en-US" dirty="0"/>
          </a:p>
        </p:txBody>
      </p:sp>
      <p:sp>
        <p:nvSpPr>
          <p:cNvPr id="3" name="正方形/長方形 2"/>
          <p:cNvSpPr/>
          <p:nvPr/>
        </p:nvSpPr>
        <p:spPr>
          <a:xfrm>
            <a:off x="259644" y="2370672"/>
            <a:ext cx="2686756" cy="1862667"/>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5034845" y="2415828"/>
            <a:ext cx="2361088" cy="1636889"/>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986843" y="3420540"/>
            <a:ext cx="2686756" cy="1862667"/>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6982177" y="3804362"/>
            <a:ext cx="2686756" cy="1862667"/>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857954" y="2032006"/>
            <a:ext cx="1270427" cy="461665"/>
          </a:xfrm>
          <a:prstGeom prst="rect">
            <a:avLst/>
          </a:prstGeom>
          <a:noFill/>
        </p:spPr>
        <p:txBody>
          <a:bodyPr wrap="square" rtlCol="0">
            <a:spAutoFit/>
          </a:bodyPr>
          <a:lstStyle/>
          <a:p>
            <a:r>
              <a:rPr kumimoji="1" lang="en-US" altLang="ja-JP" sz="2400" dirty="0" smtClean="0"/>
              <a:t>Intel</a:t>
            </a:r>
            <a:endParaRPr kumimoji="1" lang="ja-JP" altLang="en-US" sz="2400" dirty="0"/>
          </a:p>
        </p:txBody>
      </p:sp>
      <p:sp>
        <p:nvSpPr>
          <p:cNvPr id="12" name="テキスト ボックス 11"/>
          <p:cNvSpPr txBox="1"/>
          <p:nvPr/>
        </p:nvSpPr>
        <p:spPr>
          <a:xfrm>
            <a:off x="5712178" y="2054584"/>
            <a:ext cx="1704622" cy="461665"/>
          </a:xfrm>
          <a:prstGeom prst="rect">
            <a:avLst/>
          </a:prstGeom>
          <a:noFill/>
        </p:spPr>
        <p:txBody>
          <a:bodyPr wrap="square" rtlCol="0">
            <a:spAutoFit/>
          </a:bodyPr>
          <a:lstStyle/>
          <a:p>
            <a:r>
              <a:rPr kumimoji="1" lang="en-US" altLang="ja-JP" sz="2400" dirty="0" smtClean="0"/>
              <a:t>NVIDIA</a:t>
            </a:r>
            <a:endParaRPr kumimoji="1" lang="ja-JP" altLang="en-US" sz="2400" dirty="0"/>
          </a:p>
        </p:txBody>
      </p:sp>
      <p:sp>
        <p:nvSpPr>
          <p:cNvPr id="13" name="正方形/長方形 12"/>
          <p:cNvSpPr/>
          <p:nvPr/>
        </p:nvSpPr>
        <p:spPr>
          <a:xfrm>
            <a:off x="5264854" y="5442641"/>
            <a:ext cx="4511323" cy="369332"/>
          </a:xfrm>
          <a:prstGeom prst="rect">
            <a:avLst/>
          </a:prstGeom>
        </p:spPr>
        <p:txBody>
          <a:bodyPr wrap="square">
            <a:spAutoFit/>
          </a:bodyPr>
          <a:lstStyle/>
          <a:p>
            <a:r>
              <a:rPr kumimoji="1" lang="ja-JP" altLang="en-US" dirty="0"/>
              <a:t>機械</a:t>
            </a:r>
            <a:r>
              <a:rPr kumimoji="1" lang="ja-JP" altLang="en-US" dirty="0" smtClean="0"/>
              <a:t>学習ソリューションの</a:t>
            </a:r>
            <a:r>
              <a:rPr kumimoji="1" lang="ja-JP" altLang="en-US" dirty="0"/>
              <a:t>プラットフォーマー</a:t>
            </a:r>
            <a:endParaRPr lang="ja-JP" altLang="en-US" dirty="0"/>
          </a:p>
        </p:txBody>
      </p:sp>
      <p:sp>
        <p:nvSpPr>
          <p:cNvPr id="14" name="正方形/長方形 13"/>
          <p:cNvSpPr/>
          <p:nvPr/>
        </p:nvSpPr>
        <p:spPr>
          <a:xfrm>
            <a:off x="90311" y="5344074"/>
            <a:ext cx="4804520" cy="369332"/>
          </a:xfrm>
          <a:prstGeom prst="rect">
            <a:avLst/>
          </a:prstGeom>
        </p:spPr>
        <p:txBody>
          <a:bodyPr wrap="none">
            <a:spAutoFit/>
          </a:bodyPr>
          <a:lstStyle/>
          <a:p>
            <a:r>
              <a:rPr kumimoji="1" lang="ja-JP" altLang="en-US" dirty="0"/>
              <a:t>コンピューターの開発・製造のプラットフォーマー</a:t>
            </a:r>
            <a:endParaRPr kumimoji="1" lang="en-US" altLang="ja-JP" dirty="0"/>
          </a:p>
        </p:txBody>
      </p:sp>
      <p:sp>
        <p:nvSpPr>
          <p:cNvPr id="15" name="正方形/長方形 14"/>
          <p:cNvSpPr/>
          <p:nvPr/>
        </p:nvSpPr>
        <p:spPr>
          <a:xfrm>
            <a:off x="101601" y="2043295"/>
            <a:ext cx="4730043" cy="37817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4955823" y="2043295"/>
            <a:ext cx="4775200" cy="37817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9219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11667" y="1439334"/>
            <a:ext cx="8094134" cy="5149467"/>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smtClean="0"/>
              <a:t>プラットフォーマーの危険性</a:t>
            </a:r>
            <a:endParaRPr kumimoji="1" lang="ja-JP" altLang="en-US" dirty="0"/>
          </a:p>
        </p:txBody>
      </p:sp>
      <p:sp>
        <p:nvSpPr>
          <p:cNvPr id="4" name="フッター プレースホルダー 3"/>
          <p:cNvSpPr>
            <a:spLocks noGrp="1"/>
          </p:cNvSpPr>
          <p:nvPr>
            <p:ph type="ftr" sz="quarter" idx="11"/>
          </p:nvPr>
        </p:nvSpPr>
        <p:spPr/>
        <p:txBody>
          <a:bodyPr/>
          <a:lstStyle/>
          <a:p>
            <a:r>
              <a:rPr lang="en-US" smtClean="0"/>
              <a:t>https://coredou.com/</a:t>
            </a:r>
            <a:endParaRPr lang="en-US" dirty="0"/>
          </a:p>
        </p:txBody>
      </p:sp>
      <p:sp>
        <p:nvSpPr>
          <p:cNvPr id="5" name="テキスト ボックス 4"/>
          <p:cNvSpPr txBox="1"/>
          <p:nvPr/>
        </p:nvSpPr>
        <p:spPr>
          <a:xfrm>
            <a:off x="4838700" y="1708856"/>
            <a:ext cx="5067300" cy="1200329"/>
          </a:xfrm>
          <a:prstGeom prst="rect">
            <a:avLst/>
          </a:prstGeom>
          <a:solidFill>
            <a:schemeClr val="accent2">
              <a:lumMod val="20000"/>
              <a:lumOff val="80000"/>
            </a:schemeClr>
          </a:solidFill>
        </p:spPr>
        <p:txBody>
          <a:bodyPr wrap="square" rtlCol="0">
            <a:spAutoFit/>
          </a:bodyPr>
          <a:lstStyle/>
          <a:p>
            <a:r>
              <a:rPr kumimoji="1" lang="ja-JP" altLang="en-US" dirty="0" smtClean="0"/>
              <a:t>＜汎用プラットフォーマー＞</a:t>
            </a:r>
            <a:endParaRPr kumimoji="1" lang="en-US" altLang="ja-JP" dirty="0" smtClean="0"/>
          </a:p>
          <a:p>
            <a:r>
              <a:rPr kumimoji="1" lang="ja-JP" altLang="en-US" dirty="0" smtClean="0"/>
              <a:t>・当初はニッチだった特定領域にも進出してくる。</a:t>
            </a:r>
            <a:endParaRPr kumimoji="1" lang="en-US" altLang="ja-JP" dirty="0" smtClean="0"/>
          </a:p>
          <a:p>
            <a:r>
              <a:rPr kumimoji="1" lang="ja-JP" altLang="en-US" dirty="0" smtClean="0"/>
              <a:t>・自社が作り上げた汎用プラットフォームの中に</a:t>
            </a:r>
            <a:endParaRPr kumimoji="1" lang="en-US" altLang="ja-JP" dirty="0" smtClean="0"/>
          </a:p>
          <a:p>
            <a:r>
              <a:rPr kumimoji="1" lang="ja-JP" altLang="en-US" dirty="0" smtClean="0"/>
              <a:t>　特定領域のプラットフォームが入り込むのを嫌う</a:t>
            </a:r>
            <a:endParaRPr kumimoji="1" lang="ja-JP" altLang="en-US" dirty="0"/>
          </a:p>
        </p:txBody>
      </p:sp>
      <p:sp>
        <p:nvSpPr>
          <p:cNvPr id="6" name="テキスト ボックス 5"/>
          <p:cNvSpPr txBox="1"/>
          <p:nvPr/>
        </p:nvSpPr>
        <p:spPr>
          <a:xfrm>
            <a:off x="4590793" y="5380672"/>
            <a:ext cx="5315207" cy="1477328"/>
          </a:xfrm>
          <a:prstGeom prst="rect">
            <a:avLst/>
          </a:prstGeom>
          <a:solidFill>
            <a:schemeClr val="accent2">
              <a:lumMod val="20000"/>
              <a:lumOff val="80000"/>
            </a:schemeClr>
          </a:solidFill>
        </p:spPr>
        <p:txBody>
          <a:bodyPr wrap="square" rtlCol="0">
            <a:spAutoFit/>
          </a:bodyPr>
          <a:lstStyle/>
          <a:p>
            <a:r>
              <a:rPr kumimoji="1" lang="ja-JP" altLang="en-US" dirty="0" smtClean="0"/>
              <a:t>＜</a:t>
            </a:r>
            <a:r>
              <a:rPr kumimoji="1" lang="en-US" altLang="ja-JP" dirty="0"/>
              <a:t> Google GCP(Google</a:t>
            </a:r>
            <a:r>
              <a:rPr kumimoji="1" lang="ja-JP" altLang="en-US" dirty="0" smtClean="0"/>
              <a:t> </a:t>
            </a:r>
            <a:r>
              <a:rPr kumimoji="1" lang="en-US" altLang="ja-JP" dirty="0" smtClean="0"/>
              <a:t>Cloud</a:t>
            </a:r>
            <a:r>
              <a:rPr kumimoji="1" lang="ja-JP" altLang="en-US" dirty="0" smtClean="0"/>
              <a:t> </a:t>
            </a:r>
            <a:r>
              <a:rPr kumimoji="1" lang="en-US" altLang="ja-JP" dirty="0" smtClean="0"/>
              <a:t>Platform)</a:t>
            </a:r>
            <a:r>
              <a:rPr kumimoji="1" lang="ja-JP" altLang="en-US" dirty="0" smtClean="0"/>
              <a:t>＞</a:t>
            </a:r>
            <a:endParaRPr kumimoji="1" lang="en-US" altLang="ja-JP" dirty="0" smtClean="0"/>
          </a:p>
          <a:p>
            <a:r>
              <a:rPr kumimoji="1" lang="ja-JP" altLang="en-US" dirty="0" smtClean="0"/>
              <a:t>機械学習関連の機能をエヌビディアに依存</a:t>
            </a:r>
            <a:endParaRPr kumimoji="1" lang="en-US" altLang="ja-JP" dirty="0" smtClean="0"/>
          </a:p>
          <a:p>
            <a:r>
              <a:rPr kumimoji="1" lang="en-US" altLang="ja-JP" dirty="0" smtClean="0"/>
              <a:t>TPU(Tensor</a:t>
            </a:r>
            <a:r>
              <a:rPr kumimoji="1" lang="ja-JP" altLang="en-US" dirty="0" smtClean="0"/>
              <a:t> </a:t>
            </a:r>
            <a:r>
              <a:rPr kumimoji="1" lang="en-US" altLang="ja-JP" dirty="0" err="1" smtClean="0"/>
              <a:t>Proccessing</a:t>
            </a:r>
            <a:r>
              <a:rPr kumimoji="1" lang="ja-JP" altLang="en-US" dirty="0" smtClean="0"/>
              <a:t> </a:t>
            </a:r>
            <a:r>
              <a:rPr kumimoji="1" lang="en-US" altLang="ja-JP" dirty="0" smtClean="0"/>
              <a:t>Unit)</a:t>
            </a:r>
            <a:r>
              <a:rPr kumimoji="1" lang="ja-JP" altLang="en-US" dirty="0" smtClean="0"/>
              <a:t> を開発中</a:t>
            </a:r>
            <a:endParaRPr kumimoji="1" lang="en-US" altLang="ja-JP" dirty="0"/>
          </a:p>
          <a:p>
            <a:r>
              <a:rPr kumimoji="1" lang="ja-JP" altLang="en-US" dirty="0" smtClean="0"/>
              <a:t>＜マイクロソフト＞</a:t>
            </a:r>
            <a:endParaRPr kumimoji="1" lang="en-US" altLang="ja-JP" dirty="0" smtClean="0"/>
          </a:p>
          <a:p>
            <a:r>
              <a:rPr kumimoji="1" lang="ja-JP" altLang="en-US" dirty="0" smtClean="0"/>
              <a:t>インテル以外のプロセッサを採用する選択肢を模索</a:t>
            </a:r>
            <a:endParaRPr kumimoji="1" lang="en-US" altLang="ja-JP" dirty="0" smtClean="0"/>
          </a:p>
        </p:txBody>
      </p:sp>
      <p:sp>
        <p:nvSpPr>
          <p:cNvPr id="7" name="テキスト ボックス 6"/>
          <p:cNvSpPr txBox="1"/>
          <p:nvPr/>
        </p:nvSpPr>
        <p:spPr>
          <a:xfrm>
            <a:off x="231256" y="735273"/>
            <a:ext cx="9472705" cy="919401"/>
          </a:xfrm>
          <a:prstGeom prst="roundRect">
            <a:avLst/>
          </a:prstGeom>
          <a:solidFill>
            <a:schemeClr val="accent4">
              <a:lumMod val="20000"/>
              <a:lumOff val="80000"/>
            </a:schemeClr>
          </a:solidFill>
          <a:ln>
            <a:solidFill>
              <a:schemeClr val="tx1"/>
            </a:solidFill>
          </a:ln>
        </p:spPr>
        <p:txBody>
          <a:bodyPr wrap="square" lIns="36000" rIns="36000" rtlCol="0">
            <a:spAutoFit/>
          </a:bodyPr>
          <a:lstStyle>
            <a:defPPr>
              <a:defRPr lang="en-US"/>
            </a:defPPr>
            <a:lvl1pPr algn="ctr">
              <a:defRPr kumimoji="1" sz="2400"/>
            </a:lvl1pPr>
          </a:lstStyle>
          <a:p>
            <a:r>
              <a:rPr lang="ja-JP" altLang="en-US" dirty="0"/>
              <a:t>素早く汎用化を進めないと</a:t>
            </a:r>
            <a:r>
              <a:rPr lang="ja-JP" altLang="en-US" dirty="0" smtClean="0"/>
              <a:t>、</a:t>
            </a:r>
            <a:endParaRPr lang="en-US" altLang="ja-JP" dirty="0" smtClean="0"/>
          </a:p>
          <a:p>
            <a:r>
              <a:rPr lang="ja-JP" altLang="en-US" dirty="0" smtClean="0"/>
              <a:t>より</a:t>
            </a:r>
            <a:r>
              <a:rPr lang="ja-JP" altLang="en-US" dirty="0"/>
              <a:t>大きなプラットフォーマー</a:t>
            </a:r>
            <a:r>
              <a:rPr lang="ja-JP" altLang="en-US" dirty="0" smtClean="0"/>
              <a:t>に飲み込まれて</a:t>
            </a:r>
            <a:r>
              <a:rPr lang="ja-JP" altLang="en-US" dirty="0"/>
              <a:t>しまう危険性がある</a:t>
            </a:r>
            <a:endParaRPr lang="en-US" altLang="ja-JP" dirty="0"/>
          </a:p>
        </p:txBody>
      </p:sp>
    </p:spTree>
    <p:extLst>
      <p:ext uri="{BB962C8B-B14F-4D97-AF65-F5344CB8AC3E}">
        <p14:creationId xmlns:p14="http://schemas.microsoft.com/office/powerpoint/2010/main" val="1467825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r>
              <a:rPr kumimoji="1" lang="ja-JP" altLang="en-US" dirty="0" smtClean="0"/>
              <a:t>ソフトウェアファーストの</a:t>
            </a:r>
            <a:r>
              <a:rPr kumimoji="1" lang="en-US" altLang="ja-JP" dirty="0" smtClean="0"/>
              <a:t/>
            </a:r>
            <a:br>
              <a:rPr kumimoji="1" lang="en-US" altLang="ja-JP" dirty="0" smtClean="0"/>
            </a:br>
            <a:r>
              <a:rPr kumimoji="1" lang="ja-JP" altLang="en-US" dirty="0" smtClean="0"/>
              <a:t>実践に必要な変革</a:t>
            </a:r>
            <a:endParaRPr kumimoji="1" lang="ja-JP" altLang="en-US" dirty="0"/>
          </a:p>
        </p:txBody>
      </p:sp>
      <p:sp>
        <p:nvSpPr>
          <p:cNvPr id="6" name="サブタイトル 5"/>
          <p:cNvSpPr>
            <a:spLocks noGrp="1"/>
          </p:cNvSpPr>
          <p:nvPr>
            <p:ph type="subTitle"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r>
              <a:rPr lang="en-US" smtClean="0"/>
              <a:t>https://coredou.com/</a:t>
            </a:r>
            <a:endParaRPr lang="en-US" dirty="0"/>
          </a:p>
        </p:txBody>
      </p:sp>
    </p:spTree>
    <p:extLst>
      <p:ext uri="{BB962C8B-B14F-4D97-AF65-F5344CB8AC3E}">
        <p14:creationId xmlns:p14="http://schemas.microsoft.com/office/powerpoint/2010/main" val="1058433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0881" y="0"/>
            <a:ext cx="8924238" cy="720000"/>
          </a:xfrm>
        </p:spPr>
        <p:txBody>
          <a:bodyPr>
            <a:normAutofit fontScale="90000"/>
          </a:bodyPr>
          <a:lstStyle/>
          <a:p>
            <a:r>
              <a:rPr kumimoji="1" lang="ja-JP" altLang="en-US" dirty="0" smtClean="0"/>
              <a:t>ソフトウェアファーストな体制に変える必要な打ち手</a:t>
            </a:r>
            <a:endParaRPr kumimoji="1" lang="ja-JP" altLang="en-US" dirty="0"/>
          </a:p>
        </p:txBody>
      </p:sp>
      <p:sp>
        <p:nvSpPr>
          <p:cNvPr id="4" name="フッター プレースホルダー 3"/>
          <p:cNvSpPr>
            <a:spLocks noGrp="1"/>
          </p:cNvSpPr>
          <p:nvPr>
            <p:ph type="ftr" sz="quarter" idx="11"/>
          </p:nvPr>
        </p:nvSpPr>
        <p:spPr/>
        <p:txBody>
          <a:bodyPr/>
          <a:lstStyle/>
          <a:p>
            <a:r>
              <a:rPr lang="en-US" smtClean="0"/>
              <a:t>https://coredou.com/</a:t>
            </a:r>
            <a:endParaRPr lang="en-US" dirty="0"/>
          </a:p>
        </p:txBody>
      </p:sp>
      <p:sp>
        <p:nvSpPr>
          <p:cNvPr id="7" name="角丸四角形 6"/>
          <p:cNvSpPr/>
          <p:nvPr/>
        </p:nvSpPr>
        <p:spPr>
          <a:xfrm>
            <a:off x="190500" y="728879"/>
            <a:ext cx="9537700" cy="2009061"/>
          </a:xfrm>
          <a:prstGeom prst="roundRect">
            <a:avLst/>
          </a:prstGeom>
          <a:solidFill>
            <a:schemeClr val="accent4">
              <a:lumMod val="20000"/>
              <a:lumOff val="80000"/>
            </a:schemeClr>
          </a:solidFill>
          <a:ln>
            <a:solidFill>
              <a:schemeClr val="tx1"/>
            </a:solidFill>
          </a:ln>
        </p:spPr>
        <p:txBody>
          <a:bodyPr wrap="square" lIns="36000" rIns="36000" rtlCol="0">
            <a:spAutoFit/>
          </a:bodyPr>
          <a:lstStyle/>
          <a:p>
            <a:r>
              <a:rPr kumimoji="1" lang="ja-JP" altLang="en-US" sz="2800" dirty="0"/>
              <a:t>企業として生き残り、社会変革を成し遂げていくには</a:t>
            </a:r>
            <a:endParaRPr kumimoji="1" lang="en-US" altLang="ja-JP" sz="2800" dirty="0"/>
          </a:p>
          <a:p>
            <a:pPr marL="342900" indent="-342900">
              <a:buFont typeface="Arial" panose="020B0604020202020204" pitchFamily="34" charset="0"/>
              <a:buChar char="•"/>
            </a:pPr>
            <a:r>
              <a:rPr kumimoji="1" lang="ja-JP" altLang="en-US" sz="2800" dirty="0"/>
              <a:t>経営陣を含む全社員の考えや働き方が</a:t>
            </a:r>
            <a:r>
              <a:rPr kumimoji="1" lang="ja-JP" altLang="en-US" sz="2800" dirty="0" smtClean="0"/>
              <a:t>変わる</a:t>
            </a:r>
            <a:endParaRPr kumimoji="1" lang="en-US" altLang="ja-JP" sz="2800" dirty="0"/>
          </a:p>
          <a:p>
            <a:pPr marL="342900" indent="-342900">
              <a:buFont typeface="Arial" panose="020B0604020202020204" pitchFamily="34" charset="0"/>
              <a:buChar char="•"/>
            </a:pPr>
            <a:r>
              <a:rPr kumimoji="1" lang="ja-JP" altLang="en-US" sz="2800" dirty="0"/>
              <a:t>組織文化や制度もその変化を継続させるものに進化</a:t>
            </a:r>
            <a:r>
              <a:rPr kumimoji="1" lang="ja-JP" altLang="en-US" sz="2800" dirty="0" smtClean="0"/>
              <a:t>させる</a:t>
            </a:r>
            <a:endParaRPr kumimoji="1" lang="en-US" altLang="ja-JP" sz="2800" dirty="0"/>
          </a:p>
          <a:p>
            <a:pPr marL="342900" indent="-342900">
              <a:buFont typeface="Arial" panose="020B0604020202020204" pitchFamily="34" charset="0"/>
              <a:buChar char="•"/>
            </a:pPr>
            <a:r>
              <a:rPr kumimoji="1" lang="ja-JP" altLang="en-US" sz="2800" dirty="0"/>
              <a:t>「第２の創業」の意識で</a:t>
            </a:r>
            <a:r>
              <a:rPr kumimoji="1" lang="ja-JP" altLang="en-US" sz="2800" dirty="0" smtClean="0"/>
              <a:t>臨</a:t>
            </a:r>
            <a:r>
              <a:rPr kumimoji="1" lang="ja-JP" altLang="en-US" sz="2800" dirty="0"/>
              <a:t>む</a:t>
            </a:r>
          </a:p>
        </p:txBody>
      </p:sp>
      <p:sp>
        <p:nvSpPr>
          <p:cNvPr id="13" name="正方形/長方形 12"/>
          <p:cNvSpPr/>
          <p:nvPr/>
        </p:nvSpPr>
        <p:spPr>
          <a:xfrm>
            <a:off x="98119" y="2882900"/>
            <a:ext cx="4842181" cy="3080583"/>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5013019" y="2882900"/>
            <a:ext cx="4842181" cy="3080583"/>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369331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自動車産業の例</a:t>
            </a:r>
            <a:endParaRPr kumimoji="1" lang="ja-JP" altLang="en-US" dirty="0"/>
          </a:p>
        </p:txBody>
      </p:sp>
      <p:sp>
        <p:nvSpPr>
          <p:cNvPr id="4" name="フッター プレースホルダー 3"/>
          <p:cNvSpPr>
            <a:spLocks noGrp="1"/>
          </p:cNvSpPr>
          <p:nvPr>
            <p:ph type="ftr" sz="quarter" idx="11"/>
          </p:nvPr>
        </p:nvSpPr>
        <p:spPr/>
        <p:txBody>
          <a:bodyPr/>
          <a:lstStyle/>
          <a:p>
            <a:r>
              <a:rPr lang="en-US" smtClean="0"/>
              <a:t>https://coredou.com/</a:t>
            </a:r>
            <a:endParaRPr lang="en-US" dirty="0"/>
          </a:p>
        </p:txBody>
      </p:sp>
      <p:sp>
        <p:nvSpPr>
          <p:cNvPr id="6" name="テキスト ボックス 5"/>
          <p:cNvSpPr txBox="1"/>
          <p:nvPr/>
        </p:nvSpPr>
        <p:spPr>
          <a:xfrm>
            <a:off x="82177" y="5395427"/>
            <a:ext cx="4151157" cy="461665"/>
          </a:xfrm>
          <a:prstGeom prst="rect">
            <a:avLst/>
          </a:prstGeom>
          <a:noFill/>
        </p:spPr>
        <p:txBody>
          <a:bodyPr wrap="square" rtlCol="0">
            <a:spAutoFit/>
          </a:bodyPr>
          <a:lstStyle/>
          <a:p>
            <a:r>
              <a:rPr kumimoji="1" lang="ja-JP" alt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高級車に乗ることが成功の証</a:t>
            </a:r>
            <a:endParaRPr kumimoji="1" lang="ja-JP" altLang="en-US"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7" name="SdiuMZnenno"/>
          <p:cNvPicPr>
            <a:picLocks noRot="1" noChangeAspect="1"/>
          </p:cNvPicPr>
          <p:nvPr>
            <a:videoFile r:link="rId1"/>
          </p:nvPr>
        </p:nvPicPr>
        <p:blipFill>
          <a:blip r:embed="rId4"/>
          <a:stretch>
            <a:fillRect/>
          </a:stretch>
        </p:blipFill>
        <p:spPr>
          <a:xfrm>
            <a:off x="318818" y="3083730"/>
            <a:ext cx="3428508" cy="1928536"/>
          </a:xfrm>
          <a:prstGeom prst="rect">
            <a:avLst/>
          </a:prstGeom>
        </p:spPr>
      </p:pic>
      <p:sp>
        <p:nvSpPr>
          <p:cNvPr id="10" name="テキスト ボックス 9"/>
          <p:cNvSpPr txBox="1"/>
          <p:nvPr/>
        </p:nvSpPr>
        <p:spPr>
          <a:xfrm>
            <a:off x="242048" y="711037"/>
            <a:ext cx="2355684" cy="369332"/>
          </a:xfrm>
          <a:prstGeom prst="rect">
            <a:avLst/>
          </a:prstGeom>
          <a:solidFill>
            <a:schemeClr val="bg1"/>
          </a:solidFill>
        </p:spPr>
        <p:txBody>
          <a:bodyPr wrap="square" rtlCol="0">
            <a:spAutoFit/>
          </a:bodyPr>
          <a:lstStyle/>
          <a:p>
            <a:r>
              <a:rPr kumimoji="1" lang="en-US" altLang="ja-JP" dirty="0" smtClean="0"/>
              <a:t>1980〜</a:t>
            </a:r>
          </a:p>
        </p:txBody>
      </p:sp>
      <p:sp>
        <p:nvSpPr>
          <p:cNvPr id="11" name="正方形/長方形 10"/>
          <p:cNvSpPr/>
          <p:nvPr/>
        </p:nvSpPr>
        <p:spPr>
          <a:xfrm>
            <a:off x="112888" y="711202"/>
            <a:ext cx="3894667" cy="51364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303535" y="708046"/>
            <a:ext cx="2275043" cy="369332"/>
          </a:xfrm>
          <a:prstGeom prst="rect">
            <a:avLst/>
          </a:prstGeom>
          <a:noFill/>
        </p:spPr>
        <p:txBody>
          <a:bodyPr wrap="square" rtlCol="0">
            <a:spAutoFit/>
          </a:bodyPr>
          <a:lstStyle/>
          <a:p>
            <a:r>
              <a:rPr kumimoji="1" lang="ja-JP" altLang="en-US" dirty="0" smtClean="0"/>
              <a:t>「いつかはクラウン」</a:t>
            </a:r>
            <a:endParaRPr kumimoji="1" lang="ja-JP" altLang="en-US" dirty="0"/>
          </a:p>
        </p:txBody>
      </p:sp>
      <p:sp>
        <p:nvSpPr>
          <p:cNvPr id="13" name="角丸四角形 12"/>
          <p:cNvSpPr/>
          <p:nvPr/>
        </p:nvSpPr>
        <p:spPr>
          <a:xfrm>
            <a:off x="4167093" y="1095024"/>
            <a:ext cx="2764286" cy="1955225"/>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327378" y="1354667"/>
            <a:ext cx="3262490" cy="1631216"/>
          </a:xfrm>
          <a:prstGeom prst="rect">
            <a:avLst/>
          </a:prstGeom>
          <a:noFill/>
        </p:spPr>
        <p:txBody>
          <a:bodyPr wrap="square" rtlCol="0">
            <a:spAutoFit/>
          </a:bodyPr>
          <a:lstStyle/>
          <a:p>
            <a:pPr algn="ctr"/>
            <a:r>
              <a:rPr kumimoji="1" lang="ja-JP" altLang="en-US" dirty="0" smtClean="0"/>
              <a:t>コロナ</a:t>
            </a:r>
            <a:r>
              <a:rPr kumimoji="1" lang="en-US" altLang="ja-JP" dirty="0" smtClean="0"/>
              <a:t>/</a:t>
            </a:r>
            <a:r>
              <a:rPr kumimoji="1" lang="ja-JP" altLang="en-US" dirty="0" smtClean="0"/>
              <a:t>カローラ</a:t>
            </a:r>
            <a:endParaRPr kumimoji="1" lang="en-US" altLang="ja-JP" dirty="0" smtClean="0"/>
          </a:p>
          <a:p>
            <a:pPr algn="ctr"/>
            <a:r>
              <a:rPr kumimoji="1" lang="ja-JP" altLang="en-US" dirty="0" smtClean="0"/>
              <a:t>⇓</a:t>
            </a:r>
            <a:endParaRPr kumimoji="1" lang="en-US" altLang="ja-JP" dirty="0" smtClean="0"/>
          </a:p>
          <a:p>
            <a:pPr algn="ctr"/>
            <a:r>
              <a:rPr kumimoji="1" lang="ja-JP" altLang="en-US" dirty="0" smtClean="0"/>
              <a:t>マーク</a:t>
            </a:r>
            <a:r>
              <a:rPr kumimoji="1" lang="en-US" altLang="ja-JP" dirty="0" smtClean="0"/>
              <a:t>Ⅱ/</a:t>
            </a:r>
            <a:r>
              <a:rPr kumimoji="1" lang="ja-JP" altLang="en-US" dirty="0" smtClean="0"/>
              <a:t>クレスタ</a:t>
            </a:r>
            <a:r>
              <a:rPr kumimoji="1" lang="en-US" altLang="ja-JP" dirty="0" smtClean="0"/>
              <a:t>/</a:t>
            </a:r>
            <a:r>
              <a:rPr kumimoji="1" lang="ja-JP" altLang="en-US" dirty="0" smtClean="0"/>
              <a:t>チェイサー</a:t>
            </a:r>
            <a:endParaRPr kumimoji="1" lang="en-US" altLang="ja-JP" dirty="0" smtClean="0"/>
          </a:p>
          <a:p>
            <a:pPr algn="ctr"/>
            <a:r>
              <a:rPr kumimoji="1" lang="ja-JP" altLang="en-US" dirty="0" smtClean="0"/>
              <a:t>⇓</a:t>
            </a:r>
            <a:endParaRPr kumimoji="1" lang="en-US" altLang="ja-JP" dirty="0" smtClean="0"/>
          </a:p>
          <a:p>
            <a:pPr algn="ctr"/>
            <a:r>
              <a:rPr kumimoji="1" lang="ja-JP" altLang="en-US" sz="2800" dirty="0" smtClean="0"/>
              <a:t>いつかはクラウン</a:t>
            </a:r>
            <a:endParaRPr kumimoji="1" lang="en-US" altLang="ja-JP" sz="2800" dirty="0" smtClean="0"/>
          </a:p>
        </p:txBody>
      </p:sp>
      <p:sp>
        <p:nvSpPr>
          <p:cNvPr id="17" name="角丸四角形 16"/>
          <p:cNvSpPr/>
          <p:nvPr/>
        </p:nvSpPr>
        <p:spPr>
          <a:xfrm>
            <a:off x="6745007" y="3127020"/>
            <a:ext cx="3076328" cy="1614311"/>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4447821" y="4183256"/>
            <a:ext cx="1794935" cy="941897"/>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4155804" y="3115734"/>
            <a:ext cx="2065228" cy="1083734"/>
          </a:xfrm>
          <a:prstGeom prst="round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4086577" y="711202"/>
            <a:ext cx="5700890" cy="513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143436" y="5916042"/>
            <a:ext cx="9619129" cy="461665"/>
          </a:xfrm>
          <a:prstGeom prst="rect">
            <a:avLst/>
          </a:prstGeom>
          <a:solidFill>
            <a:schemeClr val="accent1">
              <a:lumMod val="20000"/>
              <a:lumOff val="80000"/>
            </a:schemeClr>
          </a:solidFill>
        </p:spPr>
        <p:txBody>
          <a:bodyPr wrap="square" rtlCol="0">
            <a:spAutoFit/>
          </a:bodyPr>
          <a:lstStyle/>
          <a:p>
            <a:pPr algn="ctr"/>
            <a:r>
              <a:rPr kumimoji="1" lang="ja-JP" altLang="en-US" sz="2400" smtClean="0"/>
              <a:t>所有</a:t>
            </a:r>
            <a:r>
              <a:rPr kumimoji="1" lang="ja-JP" altLang="en-US" sz="2400" dirty="0" smtClean="0"/>
              <a:t>から利用へと価値観が変化している</a:t>
            </a:r>
            <a:endParaRPr kumimoji="1" lang="ja-JP" altLang="en-US" sz="2400" dirty="0"/>
          </a:p>
        </p:txBody>
      </p:sp>
      <p:sp>
        <p:nvSpPr>
          <p:cNvPr id="22" name="テキスト ボックス 21"/>
          <p:cNvSpPr txBox="1"/>
          <p:nvPr/>
        </p:nvSpPr>
        <p:spPr>
          <a:xfrm>
            <a:off x="4181869" y="733615"/>
            <a:ext cx="2355684" cy="369332"/>
          </a:xfrm>
          <a:prstGeom prst="rect">
            <a:avLst/>
          </a:prstGeom>
          <a:solidFill>
            <a:schemeClr val="bg1"/>
          </a:solidFill>
        </p:spPr>
        <p:txBody>
          <a:bodyPr wrap="square" rtlCol="0">
            <a:spAutoFit/>
          </a:bodyPr>
          <a:lstStyle/>
          <a:p>
            <a:r>
              <a:rPr kumimoji="1" lang="en-US" altLang="ja-JP" dirty="0" smtClean="0"/>
              <a:t>2020</a:t>
            </a:r>
          </a:p>
        </p:txBody>
      </p:sp>
      <p:sp>
        <p:nvSpPr>
          <p:cNvPr id="23" name="テキスト ボックス 22"/>
          <p:cNvSpPr txBox="1"/>
          <p:nvPr/>
        </p:nvSpPr>
        <p:spPr>
          <a:xfrm>
            <a:off x="7563556" y="1478844"/>
            <a:ext cx="2342444" cy="923330"/>
          </a:xfrm>
          <a:prstGeom prst="rect">
            <a:avLst/>
          </a:prstGeom>
          <a:noFill/>
        </p:spPr>
        <p:txBody>
          <a:bodyPr wrap="square" rtlCol="0">
            <a:spAutoFit/>
          </a:bodyPr>
          <a:lstStyle/>
          <a:p>
            <a:r>
              <a:rPr kumimoji="1" lang="ja-JP" altLang="en-US" dirty="0" smtClean="0"/>
              <a:t>＜渋滞＞</a:t>
            </a:r>
            <a:endParaRPr kumimoji="1" lang="en-US" altLang="ja-JP" dirty="0" smtClean="0"/>
          </a:p>
          <a:p>
            <a:r>
              <a:rPr kumimoji="1" lang="ja-JP" altLang="en-US" dirty="0" smtClean="0"/>
              <a:t>時間がかかる</a:t>
            </a:r>
            <a:endParaRPr kumimoji="1" lang="en-US" altLang="ja-JP" dirty="0" smtClean="0"/>
          </a:p>
          <a:p>
            <a:r>
              <a:rPr kumimoji="1" lang="ja-JP" altLang="en-US" dirty="0" smtClean="0"/>
              <a:t>運転の体験が少ない</a:t>
            </a:r>
            <a:endParaRPr kumimoji="1" lang="en-US" altLang="ja-JP" dirty="0" smtClean="0"/>
          </a:p>
        </p:txBody>
      </p:sp>
      <p:sp>
        <p:nvSpPr>
          <p:cNvPr id="25" name="テキスト ボックス 24"/>
          <p:cNvSpPr txBox="1"/>
          <p:nvPr/>
        </p:nvSpPr>
        <p:spPr>
          <a:xfrm>
            <a:off x="4199468" y="5136443"/>
            <a:ext cx="2957688" cy="369332"/>
          </a:xfrm>
          <a:prstGeom prst="rect">
            <a:avLst/>
          </a:prstGeom>
          <a:noFill/>
        </p:spPr>
        <p:txBody>
          <a:bodyPr wrap="square" rtlCol="0">
            <a:spAutoFit/>
          </a:bodyPr>
          <a:lstStyle/>
          <a:p>
            <a:r>
              <a:rPr kumimoji="1" lang="ja-JP" altLang="en-US" dirty="0" smtClean="0"/>
              <a:t>時間がかからない交通機関</a:t>
            </a:r>
            <a:endParaRPr kumimoji="1" lang="en-US" altLang="ja-JP" dirty="0" smtClean="0"/>
          </a:p>
        </p:txBody>
      </p:sp>
      <p:sp>
        <p:nvSpPr>
          <p:cNvPr id="26" name="テキスト ボックス 25"/>
          <p:cNvSpPr txBox="1"/>
          <p:nvPr/>
        </p:nvSpPr>
        <p:spPr>
          <a:xfrm>
            <a:off x="7535334" y="4763910"/>
            <a:ext cx="2370666" cy="369332"/>
          </a:xfrm>
          <a:prstGeom prst="rect">
            <a:avLst/>
          </a:prstGeom>
          <a:noFill/>
        </p:spPr>
        <p:txBody>
          <a:bodyPr wrap="square" rtlCol="0">
            <a:spAutoFit/>
          </a:bodyPr>
          <a:lstStyle/>
          <a:p>
            <a:r>
              <a:rPr kumimoji="1" lang="ja-JP" altLang="en-US" dirty="0" smtClean="0"/>
              <a:t>必要なときだけ借りる</a:t>
            </a:r>
            <a:endParaRPr kumimoji="1" lang="en-US" altLang="ja-JP" dirty="0" smtClean="0"/>
          </a:p>
        </p:txBody>
      </p:sp>
      <p:sp>
        <p:nvSpPr>
          <p:cNvPr id="27" name="テキスト ボックス 26"/>
          <p:cNvSpPr txBox="1"/>
          <p:nvPr/>
        </p:nvSpPr>
        <p:spPr>
          <a:xfrm>
            <a:off x="4605867" y="5395427"/>
            <a:ext cx="4854223" cy="461665"/>
          </a:xfrm>
          <a:prstGeom prst="rect">
            <a:avLst/>
          </a:prstGeom>
          <a:noFill/>
        </p:spPr>
        <p:txBody>
          <a:bodyPr wrap="square" rtlCol="0">
            <a:spAutoFit/>
          </a:bodyPr>
          <a:lstStyle/>
          <a:p>
            <a:r>
              <a:rPr kumimoji="1" lang="ja-JP" altLang="en-US"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移動は</a:t>
            </a:r>
            <a:r>
              <a:rPr kumimoji="1" lang="ja-JP" alt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できる！車の価値は何？</a:t>
            </a:r>
            <a:endParaRPr kumimoji="1" lang="ja-JP" altLang="en-US"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647446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5964013" y="1676400"/>
            <a:ext cx="3789587" cy="41656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152400" y="1625600"/>
            <a:ext cx="3218334" cy="20574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199719" y="3789199"/>
            <a:ext cx="3216581" cy="205280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smtClean="0"/>
              <a:t>デジタルトランスフォーメーション</a:t>
            </a:r>
            <a:endParaRPr kumimoji="1" lang="ja-JP" altLang="en-US" dirty="0"/>
          </a:p>
        </p:txBody>
      </p:sp>
      <p:sp>
        <p:nvSpPr>
          <p:cNvPr id="4" name="フッター プレースホルダー 3"/>
          <p:cNvSpPr>
            <a:spLocks noGrp="1"/>
          </p:cNvSpPr>
          <p:nvPr>
            <p:ph type="ftr" sz="quarter" idx="11"/>
          </p:nvPr>
        </p:nvSpPr>
        <p:spPr/>
        <p:txBody>
          <a:bodyPr/>
          <a:lstStyle/>
          <a:p>
            <a:r>
              <a:rPr lang="en-US" smtClean="0"/>
              <a:t>https://coredou.com/</a:t>
            </a:r>
            <a:endParaRPr lang="en-US" dirty="0"/>
          </a:p>
        </p:txBody>
      </p:sp>
      <p:sp>
        <p:nvSpPr>
          <p:cNvPr id="5" name="角丸四角形 4"/>
          <p:cNvSpPr/>
          <p:nvPr/>
        </p:nvSpPr>
        <p:spPr>
          <a:xfrm>
            <a:off x="190500" y="728879"/>
            <a:ext cx="9537700" cy="715089"/>
          </a:xfrm>
          <a:prstGeom prst="roundRect">
            <a:avLst/>
          </a:prstGeom>
          <a:solidFill>
            <a:schemeClr val="accent4">
              <a:lumMod val="20000"/>
              <a:lumOff val="80000"/>
            </a:schemeClr>
          </a:solidFill>
          <a:ln>
            <a:solidFill>
              <a:schemeClr val="tx1"/>
            </a:solidFill>
          </a:ln>
        </p:spPr>
        <p:txBody>
          <a:bodyPr wrap="square" lIns="36000" rIns="36000" rtlCol="0">
            <a:spAutoFit/>
          </a:bodyPr>
          <a:lstStyle/>
          <a:p>
            <a:pPr lvl="0" algn="ctr" defTabSz="914400">
              <a:defRPr/>
            </a:pPr>
            <a:r>
              <a:rPr kumimoji="1" lang="en-US" altLang="ja-JP" sz="3600" dirty="0"/>
              <a:t>DX</a:t>
            </a:r>
            <a:r>
              <a:rPr kumimoji="1" lang="ja-JP" altLang="en-US" sz="3600" dirty="0"/>
              <a:t>の本質は</a:t>
            </a:r>
            <a:r>
              <a:rPr kumimoji="1" lang="en-US" altLang="ja-JP" sz="3600" dirty="0"/>
              <a:t>IT</a:t>
            </a:r>
            <a:r>
              <a:rPr kumimoji="1" lang="ja-JP" altLang="en-US" sz="3600" dirty="0"/>
              <a:t>活用を「手の内化」すること</a:t>
            </a:r>
            <a:endParaRPr kumimoji="1" lang="en-US" altLang="ja-JP" sz="3600" dirty="0"/>
          </a:p>
        </p:txBody>
      </p:sp>
      <p:sp>
        <p:nvSpPr>
          <p:cNvPr id="7" name="正方形/長方形 6"/>
          <p:cNvSpPr/>
          <p:nvPr/>
        </p:nvSpPr>
        <p:spPr>
          <a:xfrm>
            <a:off x="685800" y="3327738"/>
            <a:ext cx="2184400" cy="369332"/>
          </a:xfrm>
          <a:prstGeom prst="rect">
            <a:avLst/>
          </a:prstGeom>
          <a:solidFill>
            <a:schemeClr val="bg1"/>
          </a:solidFill>
        </p:spPr>
        <p:txBody>
          <a:bodyPr wrap="square">
            <a:spAutoFit/>
          </a:bodyPr>
          <a:lstStyle/>
          <a:p>
            <a:pPr algn="ctr"/>
            <a:r>
              <a:rPr kumimoji="1" lang="en-US" altLang="ja-JP" dirty="0" smtClean="0"/>
              <a:t>IT</a:t>
            </a:r>
            <a:r>
              <a:rPr kumimoji="1" lang="ja-JP" altLang="en-US" dirty="0" smtClean="0"/>
              <a:t>が</a:t>
            </a:r>
            <a:r>
              <a:rPr kumimoji="1" lang="ja-JP" altLang="en-US" dirty="0"/>
              <a:t>「</a:t>
            </a:r>
            <a:r>
              <a:rPr kumimoji="1" lang="ja-JP" altLang="en-US" dirty="0" smtClean="0"/>
              <a:t>レガシー」</a:t>
            </a:r>
            <a:endParaRPr kumimoji="1" lang="en-US" altLang="ja-JP" dirty="0" smtClean="0"/>
          </a:p>
        </p:txBody>
      </p:sp>
      <p:sp>
        <p:nvSpPr>
          <p:cNvPr id="8" name="正方形/長方形 7"/>
          <p:cNvSpPr/>
          <p:nvPr/>
        </p:nvSpPr>
        <p:spPr>
          <a:xfrm>
            <a:off x="266700" y="5722035"/>
            <a:ext cx="3187700" cy="646331"/>
          </a:xfrm>
          <a:prstGeom prst="rect">
            <a:avLst/>
          </a:prstGeom>
          <a:solidFill>
            <a:schemeClr val="bg1"/>
          </a:solidFill>
        </p:spPr>
        <p:txBody>
          <a:bodyPr wrap="square">
            <a:spAutoFit/>
          </a:bodyPr>
          <a:lstStyle/>
          <a:p>
            <a:r>
              <a:rPr kumimoji="1" lang="ja-JP" altLang="en-US" dirty="0" smtClean="0"/>
              <a:t>自社</a:t>
            </a:r>
            <a:r>
              <a:rPr kumimoji="1" lang="ja-JP" altLang="en-US" dirty="0"/>
              <a:t>システムの中身が</a:t>
            </a:r>
            <a:r>
              <a:rPr kumimoji="1" lang="ja-JP" altLang="en-US" dirty="0" smtClean="0"/>
              <a:t>不可視</a:t>
            </a:r>
            <a:endParaRPr kumimoji="1" lang="en-US" altLang="ja-JP" dirty="0" smtClean="0"/>
          </a:p>
          <a:p>
            <a:r>
              <a:rPr kumimoji="1" lang="ja-JP" altLang="en-US" dirty="0" smtClean="0"/>
              <a:t>自分</a:t>
            </a:r>
            <a:r>
              <a:rPr kumimoji="1" lang="ja-JP" altLang="en-US" dirty="0"/>
              <a:t>の手で修正</a:t>
            </a:r>
            <a:r>
              <a:rPr kumimoji="1" lang="ja-JP" altLang="en-US" dirty="0" smtClean="0"/>
              <a:t>できない</a:t>
            </a:r>
            <a:endParaRPr kumimoji="1" lang="en-US" altLang="ja-JP" dirty="0"/>
          </a:p>
        </p:txBody>
      </p:sp>
      <p:sp>
        <p:nvSpPr>
          <p:cNvPr id="9" name="正方形/長方形 8"/>
          <p:cNvSpPr/>
          <p:nvPr/>
        </p:nvSpPr>
        <p:spPr>
          <a:xfrm>
            <a:off x="6108700" y="5812135"/>
            <a:ext cx="3606800" cy="523220"/>
          </a:xfrm>
          <a:prstGeom prst="rect">
            <a:avLst/>
          </a:prstGeom>
          <a:solidFill>
            <a:schemeClr val="bg1"/>
          </a:solidFill>
        </p:spPr>
        <p:txBody>
          <a:bodyPr wrap="square">
            <a:spAutoFit/>
          </a:bodyPr>
          <a:lstStyle/>
          <a:p>
            <a:r>
              <a:rPr kumimoji="1" lang="en-US" altLang="ja-JP" sz="28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IT</a:t>
            </a:r>
            <a:r>
              <a:rPr kumimoji="1" lang="ja-JP" altLang="en-US"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を事業の</a:t>
            </a:r>
            <a:r>
              <a:rPr kumimoji="1" lang="ja-JP" altLang="en-US" sz="28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武器にする</a:t>
            </a:r>
            <a:endParaRPr kumimoji="1" lang="en-US" altLang="ja-JP"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3" name="右矢印 12"/>
          <p:cNvSpPr/>
          <p:nvPr/>
        </p:nvSpPr>
        <p:spPr>
          <a:xfrm>
            <a:off x="3638772" y="2671600"/>
            <a:ext cx="2330228" cy="2263074"/>
          </a:xfrm>
          <a:prstGeom prst="rightArrow">
            <a:avLst>
              <a:gd name="adj1" fmla="val 81426"/>
              <a:gd name="adj2" fmla="val 35409"/>
            </a:avLst>
          </a:prstGeom>
          <a:blipFill>
            <a:blip r:embed="rId6"/>
            <a:stretch>
              <a:fillRect/>
            </a:stretch>
          </a:blip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88900" y="1625600"/>
            <a:ext cx="3479800" cy="4762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6007100" y="1625600"/>
            <a:ext cx="3784600" cy="4762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45784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0173" y="3062513"/>
            <a:ext cx="2865093" cy="2151743"/>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49" y="976085"/>
            <a:ext cx="6581322" cy="4387547"/>
          </a:xfrm>
          <a:prstGeom prst="rect">
            <a:avLst/>
          </a:prstGeom>
        </p:spPr>
      </p:pic>
      <p:sp>
        <p:nvSpPr>
          <p:cNvPr id="2" name="タイトル 1"/>
          <p:cNvSpPr>
            <a:spLocks noGrp="1"/>
          </p:cNvSpPr>
          <p:nvPr>
            <p:ph type="title"/>
          </p:nvPr>
        </p:nvSpPr>
        <p:spPr/>
        <p:txBody>
          <a:bodyPr/>
          <a:lstStyle/>
          <a:p>
            <a:r>
              <a:rPr kumimoji="1" lang="en-US" altLang="ja-JP" dirty="0" smtClean="0"/>
              <a:t>DX</a:t>
            </a:r>
            <a:r>
              <a:rPr kumimoji="1" lang="ja-JP" altLang="en-US" dirty="0" smtClean="0"/>
              <a:t>の勝者と敗者</a:t>
            </a:r>
            <a:endParaRPr kumimoji="1" lang="ja-JP" altLang="en-US" dirty="0"/>
          </a:p>
        </p:txBody>
      </p:sp>
      <p:sp>
        <p:nvSpPr>
          <p:cNvPr id="4" name="フッター プレースホルダー 3"/>
          <p:cNvSpPr>
            <a:spLocks noGrp="1"/>
          </p:cNvSpPr>
          <p:nvPr>
            <p:ph type="ftr" sz="quarter" idx="11"/>
          </p:nvPr>
        </p:nvSpPr>
        <p:spPr/>
        <p:txBody>
          <a:bodyPr/>
          <a:lstStyle/>
          <a:p>
            <a:r>
              <a:rPr lang="en-US" smtClean="0"/>
              <a:t>https://coredou.com/</a:t>
            </a:r>
            <a:endParaRPr lang="en-US" dirty="0"/>
          </a:p>
        </p:txBody>
      </p:sp>
      <p:sp>
        <p:nvSpPr>
          <p:cNvPr id="5" name="テキスト ボックス 4"/>
          <p:cNvSpPr txBox="1"/>
          <p:nvPr/>
        </p:nvSpPr>
        <p:spPr>
          <a:xfrm>
            <a:off x="211382" y="1518378"/>
            <a:ext cx="6416203" cy="646331"/>
          </a:xfrm>
          <a:prstGeom prst="rect">
            <a:avLst/>
          </a:prstGeom>
          <a:solidFill>
            <a:schemeClr val="bg1"/>
          </a:solidFill>
        </p:spPr>
        <p:txBody>
          <a:bodyPr wrap="square" rtlCol="0">
            <a:spAutoFit/>
          </a:bodyPr>
          <a:lstStyle/>
          <a:p>
            <a:r>
              <a:rPr kumimoji="1" lang="ja-JP" altLang="en-US"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r>
              <a:rPr kumimoji="1" lang="ja-JP" alt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企業理念＞</a:t>
            </a:r>
            <a:endParaRPr kumimoji="1" lang="en-US" altLang="ja-JP"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r>
              <a:rPr kumimoji="1" lang="ja-JP" alt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オンデマンドでグローバルにエンターテインメント体験を提供</a:t>
            </a:r>
            <a:r>
              <a:rPr kumimoji="1" lang="ja-JP" altLang="en-US"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する</a:t>
            </a:r>
            <a:endParaRPr kumimoji="1" lang="ja-JP" alt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0" name="テキスト ボックス 9"/>
          <p:cNvSpPr txBox="1"/>
          <p:nvPr/>
        </p:nvSpPr>
        <p:spPr>
          <a:xfrm>
            <a:off x="13226108" y="4634042"/>
            <a:ext cx="1982481" cy="369332"/>
          </a:xfrm>
          <a:prstGeom prst="rect">
            <a:avLst/>
          </a:prstGeom>
          <a:noFill/>
        </p:spPr>
        <p:txBody>
          <a:bodyPr wrap="square" rtlCol="0">
            <a:spAutoFit/>
          </a:bodyPr>
          <a:lstStyle/>
          <a:p>
            <a:endParaRPr kumimoji="1" lang="ja-JP" altLang="en-US" dirty="0"/>
          </a:p>
        </p:txBody>
      </p:sp>
      <p:sp>
        <p:nvSpPr>
          <p:cNvPr id="11" name="テキスト ボックス 10"/>
          <p:cNvSpPr txBox="1"/>
          <p:nvPr/>
        </p:nvSpPr>
        <p:spPr>
          <a:xfrm>
            <a:off x="728134" y="5355167"/>
            <a:ext cx="8449733" cy="1200329"/>
          </a:xfrm>
          <a:prstGeom prst="rect">
            <a:avLst/>
          </a:prstGeom>
          <a:solidFill>
            <a:schemeClr val="accent1">
              <a:lumMod val="20000"/>
              <a:lumOff val="80000"/>
            </a:schemeClr>
          </a:solidFill>
        </p:spPr>
        <p:txBody>
          <a:bodyPr wrap="square" rtlCol="0">
            <a:spAutoFit/>
          </a:bodyPr>
          <a:lstStyle/>
          <a:p>
            <a:pPr algn="ctr"/>
            <a:r>
              <a:rPr kumimoji="1" lang="ja-JP" altLang="en-US" sz="2400" dirty="0" smtClean="0"/>
              <a:t>手段が変わっても変わらない、高く掲げた企業理念を大切にする</a:t>
            </a:r>
            <a:endParaRPr kumimoji="1" lang="en-US" altLang="ja-JP" sz="2400" dirty="0" smtClean="0"/>
          </a:p>
          <a:p>
            <a:pPr algn="ctr"/>
            <a:r>
              <a:rPr kumimoji="1" lang="ja-JP" altLang="en-US" sz="2400" dirty="0" smtClean="0"/>
              <a:t>エンゲージメント強化への取り組みを妥協しない</a:t>
            </a:r>
            <a:endParaRPr kumimoji="1" lang="en-US" altLang="ja-JP" sz="2400" dirty="0" smtClean="0"/>
          </a:p>
          <a:p>
            <a:pPr algn="ctr"/>
            <a:r>
              <a:rPr kumimoji="1" lang="ja-JP" altLang="en-US" sz="2400" dirty="0" smtClean="0"/>
              <a:t>意思決定者が技術に対する理解を深める</a:t>
            </a:r>
            <a:endParaRPr kumimoji="1" lang="ja-JP" altLang="en-US" sz="2400" dirty="0"/>
          </a:p>
        </p:txBody>
      </p:sp>
      <p:sp>
        <p:nvSpPr>
          <p:cNvPr id="14" name="テキスト ボックス 13"/>
          <p:cNvSpPr txBox="1"/>
          <p:nvPr/>
        </p:nvSpPr>
        <p:spPr>
          <a:xfrm>
            <a:off x="107950" y="736599"/>
            <a:ext cx="9690100" cy="715089"/>
          </a:xfrm>
          <a:prstGeom prst="roundRect">
            <a:avLst/>
          </a:prstGeom>
          <a:solidFill>
            <a:schemeClr val="accent4">
              <a:lumMod val="20000"/>
              <a:lumOff val="80000"/>
            </a:schemeClr>
          </a:solidFill>
          <a:ln>
            <a:solidFill>
              <a:schemeClr val="tx1"/>
            </a:solidFill>
          </a:ln>
        </p:spPr>
        <p:txBody>
          <a:bodyPr wrap="square" lIns="36000" rIns="36000" rtlCol="0">
            <a:spAutoFit/>
          </a:bodyPr>
          <a:lstStyle>
            <a:defPPr>
              <a:defRPr lang="en-US"/>
            </a:defPPr>
            <a:lvl1pPr lvl="0" algn="ctr" defTabSz="914400">
              <a:defRPr kumimoji="1" sz="3600"/>
            </a:lvl1pPr>
          </a:lstStyle>
          <a:p>
            <a:r>
              <a:rPr lang="ja-JP" altLang="en-US" dirty="0"/>
              <a:t>トップの</a:t>
            </a:r>
            <a:r>
              <a:rPr lang="en-US" altLang="ja-JP" dirty="0"/>
              <a:t>IT</a:t>
            </a:r>
            <a:r>
              <a:rPr lang="ja-JP" altLang="en-US" dirty="0"/>
              <a:t>リテラシーが企業の存亡にかかわる</a:t>
            </a:r>
          </a:p>
        </p:txBody>
      </p:sp>
      <p:sp>
        <p:nvSpPr>
          <p:cNvPr id="8" name="正方形/長方形 7"/>
          <p:cNvSpPr/>
          <p:nvPr/>
        </p:nvSpPr>
        <p:spPr>
          <a:xfrm>
            <a:off x="6713963" y="2647434"/>
            <a:ext cx="2323072" cy="307777"/>
          </a:xfrm>
          <a:prstGeom prst="rect">
            <a:avLst/>
          </a:prstGeom>
        </p:spPr>
        <p:txBody>
          <a:bodyPr wrap="none">
            <a:spAutoFit/>
          </a:bodyPr>
          <a:lstStyle/>
          <a:p>
            <a:pPr fontAlgn="base"/>
            <a:r>
              <a:rPr lang="ja-JP" altLang="en-US" sz="1400" b="1" dirty="0">
                <a:solidFill>
                  <a:srgbClr val="000000"/>
                </a:solidFill>
                <a:latin typeface="Lucida Grande"/>
                <a:hlinkClick r:id="rId5"/>
              </a:rPr>
              <a:t>経営トップの“デジタル音痴</a:t>
            </a:r>
            <a:r>
              <a:rPr lang="ja-JP" altLang="en-US" sz="1400" b="1" dirty="0" smtClean="0">
                <a:solidFill>
                  <a:srgbClr val="000000"/>
                </a:solidFill>
                <a:latin typeface="Lucida Grande"/>
                <a:hlinkClick r:id="rId5"/>
              </a:rPr>
              <a:t>”</a:t>
            </a:r>
            <a:endParaRPr lang="ja-JP" altLang="en-US" sz="1400" b="1" i="0" dirty="0">
              <a:solidFill>
                <a:srgbClr val="000000"/>
              </a:solidFill>
              <a:effectLst/>
              <a:latin typeface="Lucida Grande"/>
            </a:endParaRPr>
          </a:p>
        </p:txBody>
      </p:sp>
    </p:spTree>
    <p:extLst>
      <p:ext uri="{BB962C8B-B14F-4D97-AF65-F5344CB8AC3E}">
        <p14:creationId xmlns:p14="http://schemas.microsoft.com/office/powerpoint/2010/main" val="5133949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DX</a:t>
            </a:r>
            <a:r>
              <a:rPr kumimoji="1" lang="ja-JP" altLang="en-US" dirty="0" smtClean="0"/>
              <a:t>は新たな価値を生み出す</a:t>
            </a:r>
            <a:endParaRPr kumimoji="1" lang="ja-JP" altLang="en-US" dirty="0"/>
          </a:p>
        </p:txBody>
      </p:sp>
      <p:sp>
        <p:nvSpPr>
          <p:cNvPr id="4" name="フッター プレースホルダー 3"/>
          <p:cNvSpPr>
            <a:spLocks noGrp="1"/>
          </p:cNvSpPr>
          <p:nvPr>
            <p:ph type="ftr" sz="quarter" idx="11"/>
          </p:nvPr>
        </p:nvSpPr>
        <p:spPr/>
        <p:txBody>
          <a:bodyPr/>
          <a:lstStyle/>
          <a:p>
            <a:r>
              <a:rPr lang="en-US" smtClean="0"/>
              <a:t>https://coredou.com/</a:t>
            </a:r>
            <a:endParaRPr lang="en-US" dirty="0"/>
          </a:p>
        </p:txBody>
      </p:sp>
      <p:sp>
        <p:nvSpPr>
          <p:cNvPr id="5" name="テキスト ボックス 4"/>
          <p:cNvSpPr txBox="1"/>
          <p:nvPr/>
        </p:nvSpPr>
        <p:spPr>
          <a:xfrm>
            <a:off x="6578064" y="632746"/>
            <a:ext cx="3246913" cy="646331"/>
          </a:xfrm>
          <a:prstGeom prst="rect">
            <a:avLst/>
          </a:prstGeom>
          <a:solidFill>
            <a:schemeClr val="bg1"/>
          </a:solidFill>
        </p:spPr>
        <p:txBody>
          <a:bodyPr wrap="square" rtlCol="0">
            <a:spAutoFit/>
          </a:bodyPr>
          <a:lstStyle/>
          <a:p>
            <a:r>
              <a:rPr kumimoji="1" lang="en-US" altLang="ja-JP" dirty="0" err="1" smtClean="0"/>
              <a:t>SoR</a:t>
            </a:r>
            <a:r>
              <a:rPr kumimoji="1" lang="ja-JP" altLang="en-US" dirty="0"/>
              <a:t>：</a:t>
            </a:r>
            <a:r>
              <a:rPr kumimoji="1" lang="en-US" altLang="ja-JP" dirty="0"/>
              <a:t>System</a:t>
            </a:r>
            <a:r>
              <a:rPr kumimoji="1" lang="ja-JP" altLang="en-US" dirty="0"/>
              <a:t> </a:t>
            </a:r>
            <a:r>
              <a:rPr kumimoji="1" lang="en-US" altLang="ja-JP" dirty="0"/>
              <a:t>of</a:t>
            </a:r>
            <a:r>
              <a:rPr kumimoji="1" lang="ja-JP" altLang="en-US" dirty="0"/>
              <a:t> </a:t>
            </a:r>
            <a:r>
              <a:rPr kumimoji="1" lang="en-US" altLang="ja-JP" dirty="0" smtClean="0"/>
              <a:t>Record</a:t>
            </a:r>
          </a:p>
          <a:p>
            <a:r>
              <a:rPr kumimoji="1" lang="en-US" altLang="ja-JP" dirty="0" err="1" smtClean="0"/>
              <a:t>SoE</a:t>
            </a:r>
            <a:r>
              <a:rPr kumimoji="1" lang="ja-JP" altLang="en-US" dirty="0" smtClean="0"/>
              <a:t>：</a:t>
            </a:r>
            <a:r>
              <a:rPr kumimoji="1" lang="en-US" altLang="ja-JP" dirty="0" smtClean="0"/>
              <a:t>System</a:t>
            </a:r>
            <a:r>
              <a:rPr kumimoji="1" lang="ja-JP" altLang="en-US" dirty="0" smtClean="0"/>
              <a:t> </a:t>
            </a:r>
            <a:r>
              <a:rPr kumimoji="1" lang="en-US" altLang="ja-JP" dirty="0"/>
              <a:t>of</a:t>
            </a:r>
            <a:r>
              <a:rPr kumimoji="1" lang="ja-JP" altLang="en-US" dirty="0"/>
              <a:t> </a:t>
            </a:r>
            <a:r>
              <a:rPr kumimoji="1" lang="en-US" altLang="ja-JP" dirty="0" smtClean="0"/>
              <a:t>Engagement</a:t>
            </a:r>
            <a:endParaRPr kumimoji="1" lang="en-US" altLang="ja-JP" dirty="0"/>
          </a:p>
        </p:txBody>
      </p:sp>
      <p:sp>
        <p:nvSpPr>
          <p:cNvPr id="3" name="テキスト ボックス 2"/>
          <p:cNvSpPr txBox="1"/>
          <p:nvPr/>
        </p:nvSpPr>
        <p:spPr>
          <a:xfrm>
            <a:off x="8503919" y="-560070"/>
            <a:ext cx="7069455" cy="369332"/>
          </a:xfrm>
          <a:prstGeom prst="rect">
            <a:avLst/>
          </a:prstGeom>
          <a:noFill/>
        </p:spPr>
        <p:txBody>
          <a:bodyPr wrap="square" rtlCol="0">
            <a:spAutoFit/>
          </a:bodyPr>
          <a:lstStyle/>
          <a:p>
            <a:r>
              <a:rPr kumimoji="1" lang="ja-JP" altLang="en-US" dirty="0" smtClean="0"/>
              <a:t>両方を回しながら、速やかにモード２の比重を大きくしていく</a:t>
            </a:r>
            <a:endParaRPr kumimoji="1" lang="ja-JP" altLang="en-US" dirty="0"/>
          </a:p>
        </p:txBody>
      </p:sp>
      <p:grpSp>
        <p:nvGrpSpPr>
          <p:cNvPr id="12" name="グループ化 11"/>
          <p:cNvGrpSpPr/>
          <p:nvPr/>
        </p:nvGrpSpPr>
        <p:grpSpPr>
          <a:xfrm>
            <a:off x="190500" y="1353725"/>
            <a:ext cx="4320000" cy="3960001"/>
            <a:chOff x="593725" y="4006339"/>
            <a:chExt cx="5559424" cy="4293619"/>
          </a:xfrm>
        </p:grpSpPr>
        <p:sp>
          <p:nvSpPr>
            <p:cNvPr id="13" name="フリーフォーム 12"/>
            <p:cNvSpPr/>
            <p:nvPr/>
          </p:nvSpPr>
          <p:spPr>
            <a:xfrm>
              <a:off x="593725" y="4006339"/>
              <a:ext cx="5559424" cy="1170987"/>
            </a:xfrm>
            <a:custGeom>
              <a:avLst/>
              <a:gdLst>
                <a:gd name="connsiteX0" fmla="*/ 0 w 5559424"/>
                <a:gd name="connsiteY0" fmla="*/ 159873 h 959217"/>
                <a:gd name="connsiteX1" fmla="*/ 159873 w 5559424"/>
                <a:gd name="connsiteY1" fmla="*/ 0 h 959217"/>
                <a:gd name="connsiteX2" fmla="*/ 5399551 w 5559424"/>
                <a:gd name="connsiteY2" fmla="*/ 0 h 959217"/>
                <a:gd name="connsiteX3" fmla="*/ 5559424 w 5559424"/>
                <a:gd name="connsiteY3" fmla="*/ 159873 h 959217"/>
                <a:gd name="connsiteX4" fmla="*/ 5559424 w 5559424"/>
                <a:gd name="connsiteY4" fmla="*/ 799344 h 959217"/>
                <a:gd name="connsiteX5" fmla="*/ 5399551 w 5559424"/>
                <a:gd name="connsiteY5" fmla="*/ 959217 h 959217"/>
                <a:gd name="connsiteX6" fmla="*/ 159873 w 5559424"/>
                <a:gd name="connsiteY6" fmla="*/ 959217 h 959217"/>
                <a:gd name="connsiteX7" fmla="*/ 0 w 5559424"/>
                <a:gd name="connsiteY7" fmla="*/ 799344 h 959217"/>
                <a:gd name="connsiteX8" fmla="*/ 0 w 5559424"/>
                <a:gd name="connsiteY8" fmla="*/ 159873 h 95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59424" h="959217">
                  <a:moveTo>
                    <a:pt x="0" y="159873"/>
                  </a:moveTo>
                  <a:cubicBezTo>
                    <a:pt x="0" y="71578"/>
                    <a:pt x="71578" y="0"/>
                    <a:pt x="159873" y="0"/>
                  </a:cubicBezTo>
                  <a:lnTo>
                    <a:pt x="5399551" y="0"/>
                  </a:lnTo>
                  <a:cubicBezTo>
                    <a:pt x="5487846" y="0"/>
                    <a:pt x="5559424" y="71578"/>
                    <a:pt x="5559424" y="159873"/>
                  </a:cubicBezTo>
                  <a:lnTo>
                    <a:pt x="5559424" y="799344"/>
                  </a:lnTo>
                  <a:cubicBezTo>
                    <a:pt x="5559424" y="887639"/>
                    <a:pt x="5487846" y="959217"/>
                    <a:pt x="5399551" y="959217"/>
                  </a:cubicBezTo>
                  <a:lnTo>
                    <a:pt x="159873" y="959217"/>
                  </a:lnTo>
                  <a:cubicBezTo>
                    <a:pt x="71578" y="959217"/>
                    <a:pt x="0" y="887639"/>
                    <a:pt x="0" y="799344"/>
                  </a:cubicBezTo>
                  <a:lnTo>
                    <a:pt x="0" y="159873"/>
                  </a:lnTo>
                  <a:close/>
                </a:path>
              </a:pathLst>
            </a:custGeom>
            <a:solidFill>
              <a:schemeClr val="accent6"/>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3025" tIns="123025" rIns="123025" bIns="123025" numCol="1" spcCol="1270" anchor="ctr" anchorCtr="0">
              <a:noAutofit/>
            </a:bodyPr>
            <a:lstStyle/>
            <a:p>
              <a:pPr algn="ctr" defTabSz="889000">
                <a:lnSpc>
                  <a:spcPct val="90000"/>
                </a:lnSpc>
                <a:spcBef>
                  <a:spcPct val="0"/>
                </a:spcBef>
                <a:spcAft>
                  <a:spcPct val="35000"/>
                </a:spcAft>
              </a:pPr>
              <a:r>
                <a:rPr kumimoji="1" lang="ja-JP" altLang="en-US" sz="2800" kern="1200" dirty="0" smtClean="0"/>
                <a:t>守りの</a:t>
              </a:r>
              <a:r>
                <a:rPr kumimoji="1" lang="en-US" altLang="ja-JP" sz="2800" kern="1200" dirty="0" smtClean="0"/>
                <a:t>IT(</a:t>
              </a:r>
              <a:r>
                <a:rPr kumimoji="1" lang="en-US" altLang="ja-JP" sz="2800" kern="1200" dirty="0" err="1" smtClean="0"/>
                <a:t>SoR</a:t>
              </a:r>
              <a:r>
                <a:rPr kumimoji="1" lang="en-US" altLang="ja-JP" sz="2800" kern="1200" dirty="0" smtClean="0"/>
                <a:t>)</a:t>
              </a:r>
              <a:r>
                <a:rPr kumimoji="1" lang="ja-JP" altLang="en-US" sz="2800" kern="1200" dirty="0" smtClean="0"/>
                <a:t>モード１</a:t>
              </a:r>
              <a:r>
                <a:rPr kumimoji="1" lang="en-US" altLang="ja-JP" sz="2800" kern="1200" dirty="0" smtClean="0"/>
                <a:t/>
              </a:r>
              <a:br>
                <a:rPr kumimoji="1" lang="en-US" altLang="ja-JP" sz="2800" kern="1200" dirty="0" smtClean="0"/>
              </a:br>
              <a:r>
                <a:rPr kumimoji="1" lang="ja-JP" altLang="en-US" dirty="0"/>
                <a:t>過去から記憶して</a:t>
              </a:r>
              <a:r>
                <a:rPr kumimoji="1" lang="ja-JP" altLang="en-US" dirty="0" smtClean="0"/>
                <a:t>いる</a:t>
              </a:r>
              <a:r>
                <a:rPr kumimoji="1" lang="en-US" altLang="ja-JP" dirty="0" smtClean="0"/>
                <a:t/>
              </a:r>
              <a:br>
                <a:rPr kumimoji="1" lang="en-US" altLang="ja-JP" dirty="0" smtClean="0"/>
              </a:br>
              <a:r>
                <a:rPr kumimoji="1" lang="ja-JP" altLang="en-US" dirty="0" smtClean="0"/>
                <a:t>膨大</a:t>
              </a:r>
              <a:r>
                <a:rPr kumimoji="1" lang="ja-JP" altLang="en-US" dirty="0"/>
                <a:t>な情報資産を</a:t>
              </a:r>
              <a:r>
                <a:rPr kumimoji="1" lang="ja-JP" altLang="en-US" dirty="0" smtClean="0"/>
                <a:t>活かす</a:t>
              </a:r>
              <a:endParaRPr kumimoji="1" lang="ja-JP" altLang="en-US" sz="2800" dirty="0"/>
            </a:p>
          </p:txBody>
        </p:sp>
        <p:sp>
          <p:nvSpPr>
            <p:cNvPr id="14" name="フリーフォーム 13"/>
            <p:cNvSpPr/>
            <p:nvPr/>
          </p:nvSpPr>
          <p:spPr>
            <a:xfrm>
              <a:off x="593725" y="4965557"/>
              <a:ext cx="5559424" cy="341550"/>
            </a:xfrm>
            <a:custGeom>
              <a:avLst/>
              <a:gdLst>
                <a:gd name="connsiteX0" fmla="*/ 0 w 5559424"/>
                <a:gd name="connsiteY0" fmla="*/ 0 h 341550"/>
                <a:gd name="connsiteX1" fmla="*/ 5559424 w 5559424"/>
                <a:gd name="connsiteY1" fmla="*/ 0 h 341550"/>
                <a:gd name="connsiteX2" fmla="*/ 5559424 w 5559424"/>
                <a:gd name="connsiteY2" fmla="*/ 341550 h 341550"/>
                <a:gd name="connsiteX3" fmla="*/ 0 w 5559424"/>
                <a:gd name="connsiteY3" fmla="*/ 341550 h 341550"/>
                <a:gd name="connsiteX4" fmla="*/ 0 w 5559424"/>
                <a:gd name="connsiteY4" fmla="*/ 0 h 34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9424" h="341550">
                  <a:moveTo>
                    <a:pt x="0" y="0"/>
                  </a:moveTo>
                  <a:lnTo>
                    <a:pt x="5559424" y="0"/>
                  </a:lnTo>
                  <a:lnTo>
                    <a:pt x="5559424" y="341550"/>
                  </a:lnTo>
                  <a:lnTo>
                    <a:pt x="0" y="3415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6512" tIns="25400" rIns="142240" bIns="25400" numCol="1" spcCol="1270" anchor="t" anchorCtr="0">
              <a:noAutofit/>
            </a:bodyPr>
            <a:lstStyle/>
            <a:p>
              <a:pPr marL="171450" lvl="1" indent="-171450" algn="ctr" defTabSz="711200">
                <a:lnSpc>
                  <a:spcPct val="90000"/>
                </a:lnSpc>
                <a:spcBef>
                  <a:spcPct val="0"/>
                </a:spcBef>
                <a:spcAft>
                  <a:spcPct val="20000"/>
                </a:spcAft>
                <a:buChar char="••"/>
              </a:pPr>
              <a:endParaRPr kumimoji="1" lang="ja-JP" altLang="en-US" sz="1600" kern="1200" dirty="0"/>
            </a:p>
          </p:txBody>
        </p:sp>
        <p:sp>
          <p:nvSpPr>
            <p:cNvPr id="15" name="フリーフォーム 14"/>
            <p:cNvSpPr/>
            <p:nvPr/>
          </p:nvSpPr>
          <p:spPr>
            <a:xfrm>
              <a:off x="593725" y="5307107"/>
              <a:ext cx="5559424" cy="959216"/>
            </a:xfrm>
            <a:custGeom>
              <a:avLst/>
              <a:gdLst>
                <a:gd name="connsiteX0" fmla="*/ 0 w 5559424"/>
                <a:gd name="connsiteY0" fmla="*/ 159873 h 959217"/>
                <a:gd name="connsiteX1" fmla="*/ 159873 w 5559424"/>
                <a:gd name="connsiteY1" fmla="*/ 0 h 959217"/>
                <a:gd name="connsiteX2" fmla="*/ 5399551 w 5559424"/>
                <a:gd name="connsiteY2" fmla="*/ 0 h 959217"/>
                <a:gd name="connsiteX3" fmla="*/ 5559424 w 5559424"/>
                <a:gd name="connsiteY3" fmla="*/ 159873 h 959217"/>
                <a:gd name="connsiteX4" fmla="*/ 5559424 w 5559424"/>
                <a:gd name="connsiteY4" fmla="*/ 799344 h 959217"/>
                <a:gd name="connsiteX5" fmla="*/ 5399551 w 5559424"/>
                <a:gd name="connsiteY5" fmla="*/ 959217 h 959217"/>
                <a:gd name="connsiteX6" fmla="*/ 159873 w 5559424"/>
                <a:gd name="connsiteY6" fmla="*/ 959217 h 959217"/>
                <a:gd name="connsiteX7" fmla="*/ 0 w 5559424"/>
                <a:gd name="connsiteY7" fmla="*/ 799344 h 959217"/>
                <a:gd name="connsiteX8" fmla="*/ 0 w 5559424"/>
                <a:gd name="connsiteY8" fmla="*/ 159873 h 95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59424" h="959217">
                  <a:moveTo>
                    <a:pt x="0" y="159873"/>
                  </a:moveTo>
                  <a:cubicBezTo>
                    <a:pt x="0" y="71578"/>
                    <a:pt x="71578" y="0"/>
                    <a:pt x="159873" y="0"/>
                  </a:cubicBezTo>
                  <a:lnTo>
                    <a:pt x="5399551" y="0"/>
                  </a:lnTo>
                  <a:cubicBezTo>
                    <a:pt x="5487846" y="0"/>
                    <a:pt x="5559424" y="71578"/>
                    <a:pt x="5559424" y="159873"/>
                  </a:cubicBezTo>
                  <a:lnTo>
                    <a:pt x="5559424" y="799344"/>
                  </a:lnTo>
                  <a:cubicBezTo>
                    <a:pt x="5559424" y="887639"/>
                    <a:pt x="5487846" y="959217"/>
                    <a:pt x="5399551" y="959217"/>
                  </a:cubicBezTo>
                  <a:lnTo>
                    <a:pt x="159873" y="959217"/>
                  </a:lnTo>
                  <a:cubicBezTo>
                    <a:pt x="71578" y="959217"/>
                    <a:pt x="0" y="887639"/>
                    <a:pt x="0" y="799344"/>
                  </a:cubicBezTo>
                  <a:lnTo>
                    <a:pt x="0" y="15987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3025" tIns="123025" rIns="123025" bIns="123025" numCol="1" spcCol="1270" anchor="ctr" anchorCtr="0">
              <a:noAutofit/>
            </a:bodyPr>
            <a:lstStyle/>
            <a:p>
              <a:pPr lvl="0" algn="ctr" defTabSz="889000">
                <a:lnSpc>
                  <a:spcPct val="90000"/>
                </a:lnSpc>
                <a:spcBef>
                  <a:spcPct val="0"/>
                </a:spcBef>
                <a:spcAft>
                  <a:spcPct val="35000"/>
                </a:spcAft>
              </a:pPr>
              <a:r>
                <a:rPr kumimoji="1" lang="ja-JP" altLang="en-US" sz="2000" kern="1200" dirty="0" smtClean="0"/>
                <a:t>開発や運用コストをいかに下げるか</a:t>
              </a:r>
              <a:endParaRPr kumimoji="1" lang="ja-JP" altLang="en-US" sz="2000" kern="1200" dirty="0"/>
            </a:p>
          </p:txBody>
        </p:sp>
        <p:sp>
          <p:nvSpPr>
            <p:cNvPr id="16" name="フリーフォーム 15"/>
            <p:cNvSpPr/>
            <p:nvPr/>
          </p:nvSpPr>
          <p:spPr>
            <a:xfrm>
              <a:off x="593725" y="6323924"/>
              <a:ext cx="5559424" cy="959217"/>
            </a:xfrm>
            <a:custGeom>
              <a:avLst/>
              <a:gdLst>
                <a:gd name="connsiteX0" fmla="*/ 0 w 5559424"/>
                <a:gd name="connsiteY0" fmla="*/ 159873 h 959217"/>
                <a:gd name="connsiteX1" fmla="*/ 159873 w 5559424"/>
                <a:gd name="connsiteY1" fmla="*/ 0 h 959217"/>
                <a:gd name="connsiteX2" fmla="*/ 5399551 w 5559424"/>
                <a:gd name="connsiteY2" fmla="*/ 0 h 959217"/>
                <a:gd name="connsiteX3" fmla="*/ 5559424 w 5559424"/>
                <a:gd name="connsiteY3" fmla="*/ 159873 h 959217"/>
                <a:gd name="connsiteX4" fmla="*/ 5559424 w 5559424"/>
                <a:gd name="connsiteY4" fmla="*/ 799344 h 959217"/>
                <a:gd name="connsiteX5" fmla="*/ 5399551 w 5559424"/>
                <a:gd name="connsiteY5" fmla="*/ 959217 h 959217"/>
                <a:gd name="connsiteX6" fmla="*/ 159873 w 5559424"/>
                <a:gd name="connsiteY6" fmla="*/ 959217 h 959217"/>
                <a:gd name="connsiteX7" fmla="*/ 0 w 5559424"/>
                <a:gd name="connsiteY7" fmla="*/ 799344 h 959217"/>
                <a:gd name="connsiteX8" fmla="*/ 0 w 5559424"/>
                <a:gd name="connsiteY8" fmla="*/ 159873 h 95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59424" h="959217">
                  <a:moveTo>
                    <a:pt x="0" y="159873"/>
                  </a:moveTo>
                  <a:cubicBezTo>
                    <a:pt x="0" y="71578"/>
                    <a:pt x="71578" y="0"/>
                    <a:pt x="159873" y="0"/>
                  </a:cubicBezTo>
                  <a:lnTo>
                    <a:pt x="5399551" y="0"/>
                  </a:lnTo>
                  <a:cubicBezTo>
                    <a:pt x="5487846" y="0"/>
                    <a:pt x="5559424" y="71578"/>
                    <a:pt x="5559424" y="159873"/>
                  </a:cubicBezTo>
                  <a:lnTo>
                    <a:pt x="5559424" y="799344"/>
                  </a:lnTo>
                  <a:cubicBezTo>
                    <a:pt x="5559424" y="887639"/>
                    <a:pt x="5487846" y="959217"/>
                    <a:pt x="5399551" y="959217"/>
                  </a:cubicBezTo>
                  <a:lnTo>
                    <a:pt x="159873" y="959217"/>
                  </a:lnTo>
                  <a:cubicBezTo>
                    <a:pt x="71578" y="959217"/>
                    <a:pt x="0" y="887639"/>
                    <a:pt x="0" y="799344"/>
                  </a:cubicBezTo>
                  <a:lnTo>
                    <a:pt x="0" y="15987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3025" tIns="123025" rIns="123025" bIns="123025" numCol="1" spcCol="1270" anchor="ctr" anchorCtr="0">
              <a:noAutofit/>
            </a:bodyPr>
            <a:lstStyle/>
            <a:p>
              <a:pPr lvl="0" algn="ctr" defTabSz="889000">
                <a:lnSpc>
                  <a:spcPct val="90000"/>
                </a:lnSpc>
                <a:spcBef>
                  <a:spcPct val="0"/>
                </a:spcBef>
                <a:spcAft>
                  <a:spcPct val="35000"/>
                </a:spcAft>
              </a:pPr>
              <a:r>
                <a:rPr kumimoji="1" lang="en-US" altLang="ja-JP" sz="2000" kern="1200" dirty="0" smtClean="0"/>
                <a:t>IT</a:t>
              </a:r>
              <a:r>
                <a:rPr kumimoji="1" lang="ja-JP" altLang="en-US" sz="2000" kern="1200" dirty="0" smtClean="0"/>
                <a:t>で業務をいかに効率化するか</a:t>
              </a:r>
              <a:r>
                <a:rPr kumimoji="1" lang="en-US" altLang="ja-JP" sz="2000" kern="1200" dirty="0" smtClean="0"/>
                <a:t/>
              </a:r>
              <a:br>
                <a:rPr kumimoji="1" lang="en-US" altLang="ja-JP" sz="2000" kern="1200" dirty="0" smtClean="0"/>
              </a:br>
              <a:r>
                <a:rPr kumimoji="1" lang="en-US" altLang="ja-JP" sz="2000" kern="1200" dirty="0" smtClean="0"/>
                <a:t>(IT</a:t>
              </a:r>
              <a:r>
                <a:rPr kumimoji="1" lang="ja-JP" altLang="en-US" sz="2000" kern="1200" dirty="0" smtClean="0"/>
                <a:t>部門が主</a:t>
              </a:r>
              <a:r>
                <a:rPr kumimoji="1" lang="en-US" altLang="ja-JP" sz="2000" kern="1200" dirty="0" smtClean="0"/>
                <a:t>)</a:t>
              </a:r>
              <a:endParaRPr kumimoji="1" lang="ja-JP" altLang="en-US" sz="2000" kern="1200" dirty="0"/>
            </a:p>
          </p:txBody>
        </p:sp>
        <p:sp>
          <p:nvSpPr>
            <p:cNvPr id="17" name="フリーフォーム 16"/>
            <p:cNvSpPr/>
            <p:nvPr/>
          </p:nvSpPr>
          <p:spPr>
            <a:xfrm>
              <a:off x="593725" y="7340741"/>
              <a:ext cx="5559424" cy="959217"/>
            </a:xfrm>
            <a:custGeom>
              <a:avLst/>
              <a:gdLst>
                <a:gd name="connsiteX0" fmla="*/ 0 w 5559424"/>
                <a:gd name="connsiteY0" fmla="*/ 159873 h 959217"/>
                <a:gd name="connsiteX1" fmla="*/ 159873 w 5559424"/>
                <a:gd name="connsiteY1" fmla="*/ 0 h 959217"/>
                <a:gd name="connsiteX2" fmla="*/ 5399551 w 5559424"/>
                <a:gd name="connsiteY2" fmla="*/ 0 h 959217"/>
                <a:gd name="connsiteX3" fmla="*/ 5559424 w 5559424"/>
                <a:gd name="connsiteY3" fmla="*/ 159873 h 959217"/>
                <a:gd name="connsiteX4" fmla="*/ 5559424 w 5559424"/>
                <a:gd name="connsiteY4" fmla="*/ 799344 h 959217"/>
                <a:gd name="connsiteX5" fmla="*/ 5399551 w 5559424"/>
                <a:gd name="connsiteY5" fmla="*/ 959217 h 959217"/>
                <a:gd name="connsiteX6" fmla="*/ 159873 w 5559424"/>
                <a:gd name="connsiteY6" fmla="*/ 959217 h 959217"/>
                <a:gd name="connsiteX7" fmla="*/ 0 w 5559424"/>
                <a:gd name="connsiteY7" fmla="*/ 799344 h 959217"/>
                <a:gd name="connsiteX8" fmla="*/ 0 w 5559424"/>
                <a:gd name="connsiteY8" fmla="*/ 159873 h 95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59424" h="959217">
                  <a:moveTo>
                    <a:pt x="0" y="159873"/>
                  </a:moveTo>
                  <a:cubicBezTo>
                    <a:pt x="0" y="71578"/>
                    <a:pt x="71578" y="0"/>
                    <a:pt x="159873" y="0"/>
                  </a:cubicBezTo>
                  <a:lnTo>
                    <a:pt x="5399551" y="0"/>
                  </a:lnTo>
                  <a:cubicBezTo>
                    <a:pt x="5487846" y="0"/>
                    <a:pt x="5559424" y="71578"/>
                    <a:pt x="5559424" y="159873"/>
                  </a:cubicBezTo>
                  <a:lnTo>
                    <a:pt x="5559424" y="799344"/>
                  </a:lnTo>
                  <a:cubicBezTo>
                    <a:pt x="5559424" y="887639"/>
                    <a:pt x="5487846" y="959217"/>
                    <a:pt x="5399551" y="959217"/>
                  </a:cubicBezTo>
                  <a:lnTo>
                    <a:pt x="159873" y="959217"/>
                  </a:lnTo>
                  <a:cubicBezTo>
                    <a:pt x="71578" y="959217"/>
                    <a:pt x="0" y="887639"/>
                    <a:pt x="0" y="799344"/>
                  </a:cubicBezTo>
                  <a:lnTo>
                    <a:pt x="0" y="15987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3025" tIns="123025" rIns="123025" bIns="123025" numCol="1" spcCol="1270" anchor="ctr" anchorCtr="0">
              <a:noAutofit/>
            </a:bodyPr>
            <a:lstStyle/>
            <a:p>
              <a:pPr lvl="0" algn="ctr" defTabSz="889000">
                <a:lnSpc>
                  <a:spcPct val="90000"/>
                </a:lnSpc>
                <a:spcBef>
                  <a:spcPct val="0"/>
                </a:spcBef>
                <a:spcAft>
                  <a:spcPct val="35000"/>
                </a:spcAft>
              </a:pPr>
              <a:r>
                <a:rPr kumimoji="1" lang="ja-JP" altLang="en-US" sz="2000" kern="1200" dirty="0" smtClean="0"/>
                <a:t>ウォーターフォール</a:t>
              </a:r>
              <a:endParaRPr kumimoji="1" lang="ja-JP" altLang="en-US" sz="2000" kern="1200" dirty="0"/>
            </a:p>
          </p:txBody>
        </p:sp>
      </p:grpSp>
      <p:grpSp>
        <p:nvGrpSpPr>
          <p:cNvPr id="18" name="グループ化 17"/>
          <p:cNvGrpSpPr/>
          <p:nvPr/>
        </p:nvGrpSpPr>
        <p:grpSpPr>
          <a:xfrm>
            <a:off x="5245050" y="1353725"/>
            <a:ext cx="4320000" cy="3960001"/>
            <a:chOff x="7874000" y="3466589"/>
            <a:chExt cx="5559424" cy="4293619"/>
          </a:xfrm>
        </p:grpSpPr>
        <p:sp>
          <p:nvSpPr>
            <p:cNvPr id="19" name="フリーフォーム 18"/>
            <p:cNvSpPr/>
            <p:nvPr/>
          </p:nvSpPr>
          <p:spPr>
            <a:xfrm>
              <a:off x="7874000" y="3466589"/>
              <a:ext cx="5559424" cy="1170987"/>
            </a:xfrm>
            <a:custGeom>
              <a:avLst/>
              <a:gdLst>
                <a:gd name="connsiteX0" fmla="*/ 0 w 5559424"/>
                <a:gd name="connsiteY0" fmla="*/ 159873 h 959217"/>
                <a:gd name="connsiteX1" fmla="*/ 159873 w 5559424"/>
                <a:gd name="connsiteY1" fmla="*/ 0 h 959217"/>
                <a:gd name="connsiteX2" fmla="*/ 5399551 w 5559424"/>
                <a:gd name="connsiteY2" fmla="*/ 0 h 959217"/>
                <a:gd name="connsiteX3" fmla="*/ 5559424 w 5559424"/>
                <a:gd name="connsiteY3" fmla="*/ 159873 h 959217"/>
                <a:gd name="connsiteX4" fmla="*/ 5559424 w 5559424"/>
                <a:gd name="connsiteY4" fmla="*/ 799344 h 959217"/>
                <a:gd name="connsiteX5" fmla="*/ 5399551 w 5559424"/>
                <a:gd name="connsiteY5" fmla="*/ 959217 h 959217"/>
                <a:gd name="connsiteX6" fmla="*/ 159873 w 5559424"/>
                <a:gd name="connsiteY6" fmla="*/ 959217 h 959217"/>
                <a:gd name="connsiteX7" fmla="*/ 0 w 5559424"/>
                <a:gd name="connsiteY7" fmla="*/ 799344 h 959217"/>
                <a:gd name="connsiteX8" fmla="*/ 0 w 5559424"/>
                <a:gd name="connsiteY8" fmla="*/ 159873 h 95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59424" h="959217">
                  <a:moveTo>
                    <a:pt x="0" y="159873"/>
                  </a:moveTo>
                  <a:cubicBezTo>
                    <a:pt x="0" y="71578"/>
                    <a:pt x="71578" y="0"/>
                    <a:pt x="159873" y="0"/>
                  </a:cubicBezTo>
                  <a:lnTo>
                    <a:pt x="5399551" y="0"/>
                  </a:lnTo>
                  <a:cubicBezTo>
                    <a:pt x="5487846" y="0"/>
                    <a:pt x="5559424" y="71578"/>
                    <a:pt x="5559424" y="159873"/>
                  </a:cubicBezTo>
                  <a:lnTo>
                    <a:pt x="5559424" y="799344"/>
                  </a:lnTo>
                  <a:cubicBezTo>
                    <a:pt x="5559424" y="887639"/>
                    <a:pt x="5487846" y="959217"/>
                    <a:pt x="5399551" y="959217"/>
                  </a:cubicBezTo>
                  <a:lnTo>
                    <a:pt x="159873" y="959217"/>
                  </a:lnTo>
                  <a:cubicBezTo>
                    <a:pt x="71578" y="959217"/>
                    <a:pt x="0" y="887639"/>
                    <a:pt x="0" y="799344"/>
                  </a:cubicBezTo>
                  <a:lnTo>
                    <a:pt x="0" y="159873"/>
                  </a:lnTo>
                  <a:close/>
                </a:path>
              </a:pathLst>
            </a:custGeom>
            <a:solidFill>
              <a:schemeClr val="accent6"/>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3025" tIns="123025" rIns="123025" bIns="123025" numCol="1" spcCol="1270" anchor="ctr" anchorCtr="0">
              <a:noAutofit/>
            </a:bodyPr>
            <a:lstStyle/>
            <a:p>
              <a:pPr lvl="0" algn="ctr" defTabSz="889000">
                <a:lnSpc>
                  <a:spcPct val="90000"/>
                </a:lnSpc>
                <a:spcBef>
                  <a:spcPct val="0"/>
                </a:spcBef>
                <a:spcAft>
                  <a:spcPct val="35000"/>
                </a:spcAft>
              </a:pPr>
              <a:r>
                <a:rPr kumimoji="1" lang="ja-JP" altLang="en-US" sz="2800" kern="1200" dirty="0" smtClean="0"/>
                <a:t>攻めの</a:t>
              </a:r>
              <a:r>
                <a:rPr kumimoji="1" lang="en-US" altLang="ja-JP" sz="2800" kern="1200" dirty="0" smtClean="0"/>
                <a:t>IT(</a:t>
              </a:r>
              <a:r>
                <a:rPr kumimoji="1" lang="en-US" altLang="ja-JP" sz="2800" kern="1200" dirty="0" err="1" smtClean="0"/>
                <a:t>SoE</a:t>
              </a:r>
              <a:r>
                <a:rPr kumimoji="1" lang="en-US" altLang="ja-JP" sz="2800" kern="1200" dirty="0" smtClean="0"/>
                <a:t>)</a:t>
              </a:r>
              <a:r>
                <a:rPr kumimoji="1" lang="ja-JP" altLang="en-US" sz="2800" kern="1200" dirty="0" smtClean="0"/>
                <a:t>モード２</a:t>
              </a:r>
              <a:r>
                <a:rPr kumimoji="1" lang="en-US" altLang="ja-JP" sz="2800" dirty="0"/>
                <a:t/>
              </a:r>
              <a:br>
                <a:rPr kumimoji="1" lang="en-US" altLang="ja-JP" sz="2800" dirty="0"/>
              </a:br>
              <a:r>
                <a:rPr kumimoji="1" lang="ja-JP" altLang="en-US" dirty="0" smtClean="0"/>
                <a:t>顧客</a:t>
              </a:r>
              <a:r>
                <a:rPr kumimoji="1" lang="ja-JP" altLang="en-US" dirty="0"/>
                <a:t>接点などで競争力強化</a:t>
              </a:r>
              <a:r>
                <a:rPr kumimoji="1" lang="ja-JP" altLang="en-US" dirty="0" smtClean="0"/>
                <a:t>・</a:t>
              </a:r>
              <a:r>
                <a:rPr kumimoji="1" lang="en-US" altLang="ja-JP" dirty="0" smtClean="0"/>
                <a:t/>
              </a:r>
              <a:br>
                <a:rPr kumimoji="1" lang="en-US" altLang="ja-JP" dirty="0" smtClean="0"/>
              </a:br>
              <a:r>
                <a:rPr kumimoji="1" lang="ja-JP" altLang="en-US" dirty="0" smtClean="0"/>
                <a:t>新規</a:t>
              </a:r>
              <a:r>
                <a:rPr kumimoji="1" lang="ja-JP" altLang="en-US" dirty="0"/>
                <a:t>ビジネスや価値を</a:t>
              </a:r>
              <a:r>
                <a:rPr kumimoji="1" lang="ja-JP" altLang="en-US" dirty="0" smtClean="0"/>
                <a:t>創出</a:t>
              </a:r>
              <a:endParaRPr kumimoji="1" lang="ja-JP" altLang="en-US" sz="2800" dirty="0"/>
            </a:p>
          </p:txBody>
        </p:sp>
        <p:sp>
          <p:nvSpPr>
            <p:cNvPr id="20" name="フリーフォーム 19"/>
            <p:cNvSpPr/>
            <p:nvPr/>
          </p:nvSpPr>
          <p:spPr>
            <a:xfrm>
              <a:off x="7874000" y="4425807"/>
              <a:ext cx="5559424" cy="341550"/>
            </a:xfrm>
            <a:custGeom>
              <a:avLst/>
              <a:gdLst>
                <a:gd name="connsiteX0" fmla="*/ 0 w 5559424"/>
                <a:gd name="connsiteY0" fmla="*/ 0 h 341550"/>
                <a:gd name="connsiteX1" fmla="*/ 5559424 w 5559424"/>
                <a:gd name="connsiteY1" fmla="*/ 0 h 341550"/>
                <a:gd name="connsiteX2" fmla="*/ 5559424 w 5559424"/>
                <a:gd name="connsiteY2" fmla="*/ 341550 h 341550"/>
                <a:gd name="connsiteX3" fmla="*/ 0 w 5559424"/>
                <a:gd name="connsiteY3" fmla="*/ 341550 h 341550"/>
                <a:gd name="connsiteX4" fmla="*/ 0 w 5559424"/>
                <a:gd name="connsiteY4" fmla="*/ 0 h 34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9424" h="341550">
                  <a:moveTo>
                    <a:pt x="0" y="0"/>
                  </a:moveTo>
                  <a:lnTo>
                    <a:pt x="5559424" y="0"/>
                  </a:lnTo>
                  <a:lnTo>
                    <a:pt x="5559424" y="341550"/>
                  </a:lnTo>
                  <a:lnTo>
                    <a:pt x="0" y="3415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6512" tIns="25400" rIns="142240" bIns="25400" numCol="1" spcCol="1270" anchor="t" anchorCtr="0">
              <a:noAutofit/>
            </a:bodyPr>
            <a:lstStyle/>
            <a:p>
              <a:pPr marL="171450" lvl="1" indent="-171450" algn="ctr" defTabSz="711200">
                <a:lnSpc>
                  <a:spcPct val="90000"/>
                </a:lnSpc>
                <a:spcBef>
                  <a:spcPct val="0"/>
                </a:spcBef>
                <a:spcAft>
                  <a:spcPct val="20000"/>
                </a:spcAft>
                <a:buChar char="••"/>
              </a:pPr>
              <a:endParaRPr kumimoji="1" lang="ja-JP" altLang="en-US" sz="1600" kern="1200" dirty="0"/>
            </a:p>
          </p:txBody>
        </p:sp>
        <p:sp>
          <p:nvSpPr>
            <p:cNvPr id="21" name="フリーフォーム 20"/>
            <p:cNvSpPr/>
            <p:nvPr/>
          </p:nvSpPr>
          <p:spPr>
            <a:xfrm>
              <a:off x="7874000" y="4767357"/>
              <a:ext cx="5559424" cy="959217"/>
            </a:xfrm>
            <a:custGeom>
              <a:avLst/>
              <a:gdLst>
                <a:gd name="connsiteX0" fmla="*/ 0 w 5559424"/>
                <a:gd name="connsiteY0" fmla="*/ 159873 h 959217"/>
                <a:gd name="connsiteX1" fmla="*/ 159873 w 5559424"/>
                <a:gd name="connsiteY1" fmla="*/ 0 h 959217"/>
                <a:gd name="connsiteX2" fmla="*/ 5399551 w 5559424"/>
                <a:gd name="connsiteY2" fmla="*/ 0 h 959217"/>
                <a:gd name="connsiteX3" fmla="*/ 5559424 w 5559424"/>
                <a:gd name="connsiteY3" fmla="*/ 159873 h 959217"/>
                <a:gd name="connsiteX4" fmla="*/ 5559424 w 5559424"/>
                <a:gd name="connsiteY4" fmla="*/ 799344 h 959217"/>
                <a:gd name="connsiteX5" fmla="*/ 5399551 w 5559424"/>
                <a:gd name="connsiteY5" fmla="*/ 959217 h 959217"/>
                <a:gd name="connsiteX6" fmla="*/ 159873 w 5559424"/>
                <a:gd name="connsiteY6" fmla="*/ 959217 h 959217"/>
                <a:gd name="connsiteX7" fmla="*/ 0 w 5559424"/>
                <a:gd name="connsiteY7" fmla="*/ 799344 h 959217"/>
                <a:gd name="connsiteX8" fmla="*/ 0 w 5559424"/>
                <a:gd name="connsiteY8" fmla="*/ 159873 h 95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59424" h="959217">
                  <a:moveTo>
                    <a:pt x="0" y="159873"/>
                  </a:moveTo>
                  <a:cubicBezTo>
                    <a:pt x="0" y="71578"/>
                    <a:pt x="71578" y="0"/>
                    <a:pt x="159873" y="0"/>
                  </a:cubicBezTo>
                  <a:lnTo>
                    <a:pt x="5399551" y="0"/>
                  </a:lnTo>
                  <a:cubicBezTo>
                    <a:pt x="5487846" y="0"/>
                    <a:pt x="5559424" y="71578"/>
                    <a:pt x="5559424" y="159873"/>
                  </a:cubicBezTo>
                  <a:lnTo>
                    <a:pt x="5559424" y="799344"/>
                  </a:lnTo>
                  <a:cubicBezTo>
                    <a:pt x="5559424" y="887639"/>
                    <a:pt x="5487846" y="959217"/>
                    <a:pt x="5399551" y="959217"/>
                  </a:cubicBezTo>
                  <a:lnTo>
                    <a:pt x="159873" y="959217"/>
                  </a:lnTo>
                  <a:cubicBezTo>
                    <a:pt x="71578" y="959217"/>
                    <a:pt x="0" y="887639"/>
                    <a:pt x="0" y="799344"/>
                  </a:cubicBezTo>
                  <a:lnTo>
                    <a:pt x="0" y="15987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123025" rIns="0" bIns="123025" numCol="1" spcCol="1270" anchor="ctr" anchorCtr="0">
              <a:noAutofit/>
            </a:bodyPr>
            <a:lstStyle/>
            <a:p>
              <a:pPr lvl="0" algn="ctr" defTabSz="889000">
                <a:lnSpc>
                  <a:spcPct val="90000"/>
                </a:lnSpc>
                <a:spcBef>
                  <a:spcPct val="0"/>
                </a:spcBef>
                <a:spcAft>
                  <a:spcPct val="35000"/>
                </a:spcAft>
              </a:pPr>
              <a:r>
                <a:rPr kumimoji="1" lang="ja-JP" altLang="en-US" sz="2000" kern="1200" dirty="0" smtClean="0"/>
                <a:t>新たなビジネスの種や強みを作り上げる</a:t>
              </a:r>
              <a:endParaRPr kumimoji="1" lang="ja-JP" altLang="en-US" sz="2000" kern="1200" dirty="0"/>
            </a:p>
          </p:txBody>
        </p:sp>
        <p:sp>
          <p:nvSpPr>
            <p:cNvPr id="22" name="フリーフォーム 21"/>
            <p:cNvSpPr/>
            <p:nvPr/>
          </p:nvSpPr>
          <p:spPr>
            <a:xfrm>
              <a:off x="7874000" y="5784174"/>
              <a:ext cx="5559424" cy="959217"/>
            </a:xfrm>
            <a:custGeom>
              <a:avLst/>
              <a:gdLst>
                <a:gd name="connsiteX0" fmla="*/ 0 w 5559424"/>
                <a:gd name="connsiteY0" fmla="*/ 159873 h 959217"/>
                <a:gd name="connsiteX1" fmla="*/ 159873 w 5559424"/>
                <a:gd name="connsiteY1" fmla="*/ 0 h 959217"/>
                <a:gd name="connsiteX2" fmla="*/ 5399551 w 5559424"/>
                <a:gd name="connsiteY2" fmla="*/ 0 h 959217"/>
                <a:gd name="connsiteX3" fmla="*/ 5559424 w 5559424"/>
                <a:gd name="connsiteY3" fmla="*/ 159873 h 959217"/>
                <a:gd name="connsiteX4" fmla="*/ 5559424 w 5559424"/>
                <a:gd name="connsiteY4" fmla="*/ 799344 h 959217"/>
                <a:gd name="connsiteX5" fmla="*/ 5399551 w 5559424"/>
                <a:gd name="connsiteY5" fmla="*/ 959217 h 959217"/>
                <a:gd name="connsiteX6" fmla="*/ 159873 w 5559424"/>
                <a:gd name="connsiteY6" fmla="*/ 959217 h 959217"/>
                <a:gd name="connsiteX7" fmla="*/ 0 w 5559424"/>
                <a:gd name="connsiteY7" fmla="*/ 799344 h 959217"/>
                <a:gd name="connsiteX8" fmla="*/ 0 w 5559424"/>
                <a:gd name="connsiteY8" fmla="*/ 159873 h 95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59424" h="959217">
                  <a:moveTo>
                    <a:pt x="0" y="159873"/>
                  </a:moveTo>
                  <a:cubicBezTo>
                    <a:pt x="0" y="71578"/>
                    <a:pt x="71578" y="0"/>
                    <a:pt x="159873" y="0"/>
                  </a:cubicBezTo>
                  <a:lnTo>
                    <a:pt x="5399551" y="0"/>
                  </a:lnTo>
                  <a:cubicBezTo>
                    <a:pt x="5487846" y="0"/>
                    <a:pt x="5559424" y="71578"/>
                    <a:pt x="5559424" y="159873"/>
                  </a:cubicBezTo>
                  <a:lnTo>
                    <a:pt x="5559424" y="799344"/>
                  </a:lnTo>
                  <a:cubicBezTo>
                    <a:pt x="5559424" y="887639"/>
                    <a:pt x="5487846" y="959217"/>
                    <a:pt x="5399551" y="959217"/>
                  </a:cubicBezTo>
                  <a:lnTo>
                    <a:pt x="159873" y="959217"/>
                  </a:lnTo>
                  <a:cubicBezTo>
                    <a:pt x="71578" y="959217"/>
                    <a:pt x="0" y="887639"/>
                    <a:pt x="0" y="799344"/>
                  </a:cubicBezTo>
                  <a:lnTo>
                    <a:pt x="0" y="15987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3025" tIns="123025" rIns="123025" bIns="123025" numCol="1" spcCol="1270" anchor="ctr" anchorCtr="0">
              <a:noAutofit/>
            </a:bodyPr>
            <a:lstStyle/>
            <a:p>
              <a:pPr lvl="0" algn="ctr" defTabSz="889000">
                <a:lnSpc>
                  <a:spcPct val="90000"/>
                </a:lnSpc>
                <a:spcBef>
                  <a:spcPct val="0"/>
                </a:spcBef>
                <a:spcAft>
                  <a:spcPct val="35000"/>
                </a:spcAft>
              </a:pPr>
              <a:r>
                <a:rPr kumimoji="1" lang="en-US" altLang="ja-JP" sz="2000" kern="1200" dirty="0" smtClean="0"/>
                <a:t>IT</a:t>
              </a:r>
              <a:r>
                <a:rPr kumimoji="1" lang="ja-JP" altLang="en-US" sz="2000" kern="1200" dirty="0" smtClean="0"/>
                <a:t>でいかに目的を達成するか</a:t>
              </a:r>
              <a:r>
                <a:rPr kumimoji="1" lang="en-US" altLang="ja-JP" sz="2000" kern="1200" dirty="0" smtClean="0"/>
                <a:t/>
              </a:r>
              <a:br>
                <a:rPr kumimoji="1" lang="en-US" altLang="ja-JP" sz="2000" kern="1200" dirty="0" smtClean="0"/>
              </a:br>
              <a:r>
                <a:rPr kumimoji="1" lang="en-US" altLang="ja-JP" sz="2000" kern="1200" dirty="0" smtClean="0"/>
                <a:t>(</a:t>
              </a:r>
              <a:r>
                <a:rPr kumimoji="1" lang="ja-JP" altLang="en-US" sz="2000" kern="1200" dirty="0" smtClean="0"/>
                <a:t>事業部門と</a:t>
              </a:r>
              <a:r>
                <a:rPr kumimoji="1" lang="en-US" altLang="ja-JP" sz="2000" kern="1200" dirty="0" smtClean="0"/>
                <a:t>IT</a:t>
              </a:r>
              <a:r>
                <a:rPr kumimoji="1" lang="ja-JP" altLang="en-US" sz="2000" kern="1200" dirty="0" smtClean="0"/>
                <a:t>部門が連携</a:t>
              </a:r>
              <a:r>
                <a:rPr kumimoji="1" lang="en-US" altLang="ja-JP" sz="2000" kern="1200" dirty="0" smtClean="0"/>
                <a:t>)</a:t>
              </a:r>
              <a:endParaRPr kumimoji="1" lang="ja-JP" altLang="en-US" sz="2000" kern="1200" dirty="0"/>
            </a:p>
          </p:txBody>
        </p:sp>
        <p:sp>
          <p:nvSpPr>
            <p:cNvPr id="23" name="フリーフォーム 22"/>
            <p:cNvSpPr/>
            <p:nvPr/>
          </p:nvSpPr>
          <p:spPr>
            <a:xfrm>
              <a:off x="7874000" y="6800991"/>
              <a:ext cx="5559424" cy="959217"/>
            </a:xfrm>
            <a:custGeom>
              <a:avLst/>
              <a:gdLst>
                <a:gd name="connsiteX0" fmla="*/ 0 w 5559424"/>
                <a:gd name="connsiteY0" fmla="*/ 159873 h 959217"/>
                <a:gd name="connsiteX1" fmla="*/ 159873 w 5559424"/>
                <a:gd name="connsiteY1" fmla="*/ 0 h 959217"/>
                <a:gd name="connsiteX2" fmla="*/ 5399551 w 5559424"/>
                <a:gd name="connsiteY2" fmla="*/ 0 h 959217"/>
                <a:gd name="connsiteX3" fmla="*/ 5559424 w 5559424"/>
                <a:gd name="connsiteY3" fmla="*/ 159873 h 959217"/>
                <a:gd name="connsiteX4" fmla="*/ 5559424 w 5559424"/>
                <a:gd name="connsiteY4" fmla="*/ 799344 h 959217"/>
                <a:gd name="connsiteX5" fmla="*/ 5399551 w 5559424"/>
                <a:gd name="connsiteY5" fmla="*/ 959217 h 959217"/>
                <a:gd name="connsiteX6" fmla="*/ 159873 w 5559424"/>
                <a:gd name="connsiteY6" fmla="*/ 959217 h 959217"/>
                <a:gd name="connsiteX7" fmla="*/ 0 w 5559424"/>
                <a:gd name="connsiteY7" fmla="*/ 799344 h 959217"/>
                <a:gd name="connsiteX8" fmla="*/ 0 w 5559424"/>
                <a:gd name="connsiteY8" fmla="*/ 159873 h 95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59424" h="959217">
                  <a:moveTo>
                    <a:pt x="0" y="159873"/>
                  </a:moveTo>
                  <a:cubicBezTo>
                    <a:pt x="0" y="71578"/>
                    <a:pt x="71578" y="0"/>
                    <a:pt x="159873" y="0"/>
                  </a:cubicBezTo>
                  <a:lnTo>
                    <a:pt x="5399551" y="0"/>
                  </a:lnTo>
                  <a:cubicBezTo>
                    <a:pt x="5487846" y="0"/>
                    <a:pt x="5559424" y="71578"/>
                    <a:pt x="5559424" y="159873"/>
                  </a:cubicBezTo>
                  <a:lnTo>
                    <a:pt x="5559424" y="799344"/>
                  </a:lnTo>
                  <a:cubicBezTo>
                    <a:pt x="5559424" y="887639"/>
                    <a:pt x="5487846" y="959217"/>
                    <a:pt x="5399551" y="959217"/>
                  </a:cubicBezTo>
                  <a:lnTo>
                    <a:pt x="159873" y="959217"/>
                  </a:lnTo>
                  <a:cubicBezTo>
                    <a:pt x="71578" y="959217"/>
                    <a:pt x="0" y="887639"/>
                    <a:pt x="0" y="799344"/>
                  </a:cubicBezTo>
                  <a:lnTo>
                    <a:pt x="0" y="15987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3025" tIns="123025" rIns="123025" bIns="123025" numCol="1" spcCol="1270" anchor="ctr" anchorCtr="0">
              <a:noAutofit/>
            </a:bodyPr>
            <a:lstStyle/>
            <a:p>
              <a:pPr lvl="0" algn="ctr" defTabSz="889000">
                <a:lnSpc>
                  <a:spcPct val="90000"/>
                </a:lnSpc>
                <a:spcBef>
                  <a:spcPct val="0"/>
                </a:spcBef>
                <a:spcAft>
                  <a:spcPct val="35000"/>
                </a:spcAft>
              </a:pPr>
              <a:r>
                <a:rPr kumimoji="1" lang="ja-JP" altLang="en-US" sz="2000" kern="1200" dirty="0" smtClean="0"/>
                <a:t>アジャイル　ハイブリッド</a:t>
              </a:r>
              <a:endParaRPr kumimoji="1" lang="ja-JP" altLang="en-US" sz="2000" kern="1200" dirty="0"/>
            </a:p>
          </p:txBody>
        </p:sp>
      </p:grpSp>
      <p:sp>
        <p:nvSpPr>
          <p:cNvPr id="24" name="テキスト ボックス 23"/>
          <p:cNvSpPr txBox="1"/>
          <p:nvPr/>
        </p:nvSpPr>
        <p:spPr>
          <a:xfrm>
            <a:off x="393540" y="5417915"/>
            <a:ext cx="9155574" cy="954107"/>
          </a:xfrm>
          <a:prstGeom prst="rect">
            <a:avLst/>
          </a:prstGeom>
          <a:solidFill>
            <a:schemeClr val="accent1">
              <a:lumMod val="20000"/>
              <a:lumOff val="80000"/>
            </a:schemeClr>
          </a:solidFill>
        </p:spPr>
        <p:txBody>
          <a:bodyPr wrap="square" rtlCol="0">
            <a:spAutoFit/>
          </a:bodyPr>
          <a:lstStyle/>
          <a:p>
            <a:pPr algn="ctr"/>
            <a:r>
              <a:rPr kumimoji="1" lang="ja-JP" altLang="en-US" sz="2800" dirty="0" smtClean="0"/>
              <a:t>バイモーダル</a:t>
            </a:r>
            <a:r>
              <a:rPr kumimoji="1" lang="en-US" altLang="ja-JP" sz="2800" dirty="0" smtClean="0"/>
              <a:t>IT</a:t>
            </a:r>
            <a:endParaRPr kumimoji="1" lang="en-US" altLang="ja-JP" sz="2800" dirty="0"/>
          </a:p>
          <a:p>
            <a:pPr algn="ctr"/>
            <a:r>
              <a:rPr kumimoji="1" lang="ja-JP" altLang="en-US" sz="2800" dirty="0" smtClean="0"/>
              <a:t>攻めの</a:t>
            </a:r>
            <a:r>
              <a:rPr kumimoji="1" lang="en-US" altLang="ja-JP" sz="2800" dirty="0" smtClean="0"/>
              <a:t>IT</a:t>
            </a:r>
            <a:r>
              <a:rPr kumimoji="1" lang="ja-JP" altLang="en-US" sz="2800" dirty="0" smtClean="0"/>
              <a:t>と守りの</a:t>
            </a:r>
            <a:r>
              <a:rPr kumimoji="1" lang="en-US" altLang="ja-JP" sz="2800" dirty="0" smtClean="0"/>
              <a:t>IT</a:t>
            </a:r>
            <a:r>
              <a:rPr kumimoji="1" lang="ja-JP" altLang="en-US" sz="2800" dirty="0" smtClean="0"/>
              <a:t>を組み合わせ、相乗効果を引き出す</a:t>
            </a:r>
            <a:endParaRPr kumimoji="1" lang="ja-JP" altLang="en-US" sz="2800" dirty="0"/>
          </a:p>
        </p:txBody>
      </p:sp>
      <p:sp>
        <p:nvSpPr>
          <p:cNvPr id="26" name="左右矢印 25"/>
          <p:cNvSpPr/>
          <p:nvPr/>
        </p:nvSpPr>
        <p:spPr>
          <a:xfrm>
            <a:off x="4362450" y="1664479"/>
            <a:ext cx="1028700" cy="54156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連携</a:t>
            </a:r>
            <a:endParaRPr kumimoji="1" lang="ja-JP" altLang="en-US" dirty="0"/>
          </a:p>
        </p:txBody>
      </p:sp>
      <p:sp>
        <p:nvSpPr>
          <p:cNvPr id="27" name="円/楕円 26"/>
          <p:cNvSpPr/>
          <p:nvPr/>
        </p:nvSpPr>
        <p:spPr>
          <a:xfrm>
            <a:off x="4457700" y="2906811"/>
            <a:ext cx="866775" cy="428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dirty="0" smtClean="0"/>
              <a:t>投資</a:t>
            </a:r>
            <a:endParaRPr kumimoji="1" lang="ja-JP" altLang="en-US" dirty="0"/>
          </a:p>
        </p:txBody>
      </p:sp>
      <p:sp>
        <p:nvSpPr>
          <p:cNvPr id="28" name="円/楕円 27"/>
          <p:cNvSpPr/>
          <p:nvPr/>
        </p:nvSpPr>
        <p:spPr>
          <a:xfrm>
            <a:off x="4457700" y="3745011"/>
            <a:ext cx="866775" cy="428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dirty="0"/>
              <a:t>目的</a:t>
            </a:r>
          </a:p>
        </p:txBody>
      </p:sp>
      <p:sp>
        <p:nvSpPr>
          <p:cNvPr id="29" name="円/楕円 28"/>
          <p:cNvSpPr/>
          <p:nvPr/>
        </p:nvSpPr>
        <p:spPr>
          <a:xfrm>
            <a:off x="4457700" y="4668936"/>
            <a:ext cx="866775" cy="428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dirty="0"/>
              <a:t>方式</a:t>
            </a:r>
          </a:p>
        </p:txBody>
      </p:sp>
    </p:spTree>
    <p:extLst>
      <p:ext uri="{BB962C8B-B14F-4D97-AF65-F5344CB8AC3E}">
        <p14:creationId xmlns:p14="http://schemas.microsoft.com/office/powerpoint/2010/main" val="39956163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ポジション別に求められる</a:t>
            </a:r>
            <a:r>
              <a:rPr kumimoji="1" lang="en-US" altLang="ja-JP" dirty="0" smtClean="0"/>
              <a:t/>
            </a:r>
            <a:br>
              <a:rPr kumimoji="1" lang="en-US" altLang="ja-JP" dirty="0" smtClean="0"/>
            </a:br>
            <a:r>
              <a:rPr kumimoji="1" lang="ja-JP" altLang="en-US" dirty="0" smtClean="0"/>
              <a:t>意識変化</a:t>
            </a:r>
            <a:endParaRPr kumimoji="1" lang="ja-JP" altLang="en-US" dirty="0"/>
          </a:p>
        </p:txBody>
      </p:sp>
      <p:sp>
        <p:nvSpPr>
          <p:cNvPr id="6" name="サブタイトル 5"/>
          <p:cNvSpPr>
            <a:spLocks noGrp="1"/>
          </p:cNvSpPr>
          <p:nvPr>
            <p:ph type="subTitle"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r>
              <a:rPr lang="en-US" smtClean="0"/>
              <a:t>https://coredou.com/</a:t>
            </a:r>
            <a:endParaRPr lang="en-US" dirty="0"/>
          </a:p>
        </p:txBody>
      </p:sp>
    </p:spTree>
    <p:extLst>
      <p:ext uri="{BB962C8B-B14F-4D97-AF65-F5344CB8AC3E}">
        <p14:creationId xmlns:p14="http://schemas.microsoft.com/office/powerpoint/2010/main" val="40015428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経営者は先頭に立つ</a:t>
            </a:r>
            <a:endParaRPr kumimoji="1" lang="ja-JP" altLang="en-US" dirty="0"/>
          </a:p>
        </p:txBody>
      </p:sp>
      <p:sp>
        <p:nvSpPr>
          <p:cNvPr id="4" name="フッター プレースホルダー 3"/>
          <p:cNvSpPr>
            <a:spLocks noGrp="1"/>
          </p:cNvSpPr>
          <p:nvPr>
            <p:ph type="ftr" sz="quarter" idx="11"/>
          </p:nvPr>
        </p:nvSpPr>
        <p:spPr/>
        <p:txBody>
          <a:bodyPr/>
          <a:lstStyle/>
          <a:p>
            <a:r>
              <a:rPr lang="en-US" smtClean="0"/>
              <a:t>https://coredou.com/</a:t>
            </a:r>
            <a:endParaRPr lang="en-US" dirty="0"/>
          </a:p>
        </p:txBody>
      </p:sp>
      <p:graphicFrame>
        <p:nvGraphicFramePr>
          <p:cNvPr id="3" name="図表 2"/>
          <p:cNvGraphicFramePr/>
          <p:nvPr>
            <p:extLst>
              <p:ext uri="{D42A27DB-BD31-4B8C-83A1-F6EECF244321}">
                <p14:modId xmlns:p14="http://schemas.microsoft.com/office/powerpoint/2010/main" val="18789438"/>
              </p:ext>
            </p:extLst>
          </p:nvPr>
        </p:nvGraphicFramePr>
        <p:xfrm>
          <a:off x="438857" y="561621"/>
          <a:ext cx="9028287" cy="59069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94303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マネージャーが変われば組織が変わる</a:t>
            </a:r>
            <a:endParaRPr kumimoji="1" lang="ja-JP" altLang="en-US" dirty="0"/>
          </a:p>
        </p:txBody>
      </p:sp>
      <p:sp>
        <p:nvSpPr>
          <p:cNvPr id="4" name="フッター プレースホルダー 3"/>
          <p:cNvSpPr>
            <a:spLocks noGrp="1"/>
          </p:cNvSpPr>
          <p:nvPr>
            <p:ph type="ftr" sz="quarter" idx="11"/>
          </p:nvPr>
        </p:nvSpPr>
        <p:spPr/>
        <p:txBody>
          <a:bodyPr/>
          <a:lstStyle/>
          <a:p>
            <a:r>
              <a:rPr lang="en-US" smtClean="0"/>
              <a:t>https://coredou.com/</a:t>
            </a:r>
            <a:endParaRPr lang="en-US" dirty="0"/>
          </a:p>
        </p:txBody>
      </p:sp>
      <p:graphicFrame>
        <p:nvGraphicFramePr>
          <p:cNvPr id="7" name="図表 6"/>
          <p:cNvGraphicFramePr/>
          <p:nvPr>
            <p:extLst>
              <p:ext uri="{D42A27DB-BD31-4B8C-83A1-F6EECF244321}">
                <p14:modId xmlns:p14="http://schemas.microsoft.com/office/powerpoint/2010/main" val="3651213555"/>
              </p:ext>
            </p:extLst>
          </p:nvPr>
        </p:nvGraphicFramePr>
        <p:xfrm>
          <a:off x="298388" y="560191"/>
          <a:ext cx="9028287" cy="5906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四角形吹き出し 2"/>
          <p:cNvSpPr/>
          <p:nvPr/>
        </p:nvSpPr>
        <p:spPr>
          <a:xfrm>
            <a:off x="5734755" y="3149599"/>
            <a:ext cx="3747911" cy="530578"/>
          </a:xfrm>
          <a:prstGeom prst="wedgeRectCallout">
            <a:avLst>
              <a:gd name="adj1" fmla="val -26640"/>
              <a:gd name="adj2" fmla="val -207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kumimoji="1" lang="ja-JP" altLang="en-US" sz="1200" dirty="0">
                <a:solidFill>
                  <a:schemeClr val="tx1"/>
                </a:solidFill>
              </a:rPr>
              <a:t>マネジメントスキルは自然と身につくものばかりでは</a:t>
            </a:r>
            <a:r>
              <a:rPr kumimoji="1" lang="ja-JP" altLang="en-US" sz="1200" dirty="0" smtClean="0">
                <a:solidFill>
                  <a:schemeClr val="tx1"/>
                </a:solidFill>
              </a:rPr>
              <a:t>ない</a:t>
            </a:r>
            <a:endParaRPr kumimoji="1" lang="en-US" altLang="ja-JP" sz="1200" dirty="0" smtClean="0">
              <a:solidFill>
                <a:schemeClr val="tx1"/>
              </a:solidFill>
            </a:endParaRPr>
          </a:p>
          <a:p>
            <a:pPr algn="ctr"/>
            <a:r>
              <a:rPr kumimoji="1" lang="ja-JP" altLang="en-US" sz="1200" dirty="0" smtClean="0">
                <a:solidFill>
                  <a:schemeClr val="tx1"/>
                </a:solidFill>
              </a:rPr>
              <a:t>会社</a:t>
            </a:r>
            <a:r>
              <a:rPr kumimoji="1" lang="ja-JP" altLang="en-US" sz="1200" dirty="0">
                <a:solidFill>
                  <a:schemeClr val="tx1"/>
                </a:solidFill>
              </a:rPr>
              <a:t>はマネージャー教育でマネージャーを</a:t>
            </a:r>
            <a:r>
              <a:rPr kumimoji="1" lang="ja-JP" altLang="en-US" sz="1200" dirty="0" smtClean="0">
                <a:solidFill>
                  <a:schemeClr val="tx1"/>
                </a:solidFill>
              </a:rPr>
              <a:t>育成</a:t>
            </a:r>
            <a:endParaRPr kumimoji="1" lang="ja-JP" altLang="en-US" sz="1200" dirty="0">
              <a:solidFill>
                <a:schemeClr val="tx1"/>
              </a:solidFill>
            </a:endParaRPr>
          </a:p>
        </p:txBody>
      </p:sp>
      <p:sp>
        <p:nvSpPr>
          <p:cNvPr id="8" name="四角形吹き出し 7"/>
          <p:cNvSpPr/>
          <p:nvPr/>
        </p:nvSpPr>
        <p:spPr>
          <a:xfrm>
            <a:off x="7049911" y="5023555"/>
            <a:ext cx="2754489" cy="677333"/>
          </a:xfrm>
          <a:prstGeom prst="wedgeRectCallout">
            <a:avLst>
              <a:gd name="adj1" fmla="val -26640"/>
              <a:gd name="adj2" fmla="val -207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lvl="0" defTabSz="914400">
              <a:defRPr/>
            </a:pPr>
            <a:r>
              <a:rPr kumimoji="1" lang="ja-JP" altLang="en-US" sz="1200" dirty="0">
                <a:solidFill>
                  <a:schemeClr val="tx1"/>
                </a:solidFill>
              </a:rPr>
              <a:t>人材流動化が進むと、</a:t>
            </a:r>
            <a:r>
              <a:rPr kumimoji="1" lang="ja-JP" altLang="en-US" sz="1200" dirty="0" smtClean="0">
                <a:solidFill>
                  <a:schemeClr val="tx1"/>
                </a:solidFill>
              </a:rPr>
              <a:t>会社間だけ</a:t>
            </a:r>
            <a:r>
              <a:rPr kumimoji="1" lang="ja-JP" altLang="en-US" sz="1200" dirty="0">
                <a:solidFill>
                  <a:schemeClr val="tx1"/>
                </a:solidFill>
              </a:rPr>
              <a:t>で</a:t>
            </a:r>
            <a:r>
              <a:rPr kumimoji="1" lang="ja-JP" altLang="en-US" sz="1200" dirty="0" smtClean="0">
                <a:solidFill>
                  <a:schemeClr val="tx1"/>
                </a:solidFill>
              </a:rPr>
              <a:t>なく</a:t>
            </a:r>
            <a:endParaRPr kumimoji="1" lang="en-US" altLang="ja-JP" sz="1200" dirty="0" smtClean="0">
              <a:solidFill>
                <a:schemeClr val="tx1"/>
              </a:solidFill>
            </a:endParaRPr>
          </a:p>
          <a:p>
            <a:pPr lvl="0" defTabSz="914400">
              <a:defRPr/>
            </a:pPr>
            <a:r>
              <a:rPr kumimoji="1" lang="ja-JP" altLang="en-US" sz="1200" dirty="0" smtClean="0">
                <a:solidFill>
                  <a:schemeClr val="tx1"/>
                </a:solidFill>
              </a:rPr>
              <a:t>組織間</a:t>
            </a:r>
            <a:r>
              <a:rPr kumimoji="1" lang="ja-JP" altLang="en-US" sz="1200" dirty="0">
                <a:solidFill>
                  <a:schemeClr val="tx1"/>
                </a:solidFill>
              </a:rPr>
              <a:t>での人材の奪い合いも</a:t>
            </a:r>
            <a:r>
              <a:rPr kumimoji="1" lang="ja-JP" altLang="en-US" sz="1200" dirty="0" smtClean="0">
                <a:solidFill>
                  <a:schemeClr val="tx1"/>
                </a:solidFill>
              </a:rPr>
              <a:t>ある</a:t>
            </a:r>
            <a:endParaRPr kumimoji="1" lang="en-US" altLang="ja-JP" sz="1200" dirty="0" smtClean="0">
              <a:solidFill>
                <a:schemeClr val="tx1"/>
              </a:solidFill>
            </a:endParaRPr>
          </a:p>
          <a:p>
            <a:pPr lvl="0" defTabSz="914400">
              <a:defRPr/>
            </a:pPr>
            <a:r>
              <a:rPr kumimoji="1" lang="en-US" altLang="ja-JP" sz="1200" dirty="0" smtClean="0">
                <a:solidFill>
                  <a:schemeClr val="tx1"/>
                </a:solidFill>
              </a:rPr>
              <a:t>(</a:t>
            </a:r>
            <a:r>
              <a:rPr kumimoji="1" lang="ja-JP" altLang="en-US" sz="1200" dirty="0" smtClean="0">
                <a:solidFill>
                  <a:schemeClr val="tx1"/>
                </a:solidFill>
              </a:rPr>
              <a:t>同僚</a:t>
            </a:r>
            <a:r>
              <a:rPr kumimoji="1" lang="ja-JP" altLang="en-US" sz="1200" dirty="0">
                <a:solidFill>
                  <a:schemeClr val="tx1"/>
                </a:solidFill>
              </a:rPr>
              <a:t>との激しい競争に</a:t>
            </a:r>
            <a:r>
              <a:rPr kumimoji="1" lang="ja-JP" altLang="en-US" sz="1200" dirty="0" smtClean="0">
                <a:solidFill>
                  <a:schemeClr val="tx1"/>
                </a:solidFill>
              </a:rPr>
              <a:t>さらされる</a:t>
            </a:r>
            <a:r>
              <a:rPr kumimoji="1" lang="en-US" altLang="ja-JP" sz="1200" dirty="0" smtClean="0">
                <a:solidFill>
                  <a:schemeClr val="tx1"/>
                </a:solidFill>
              </a:rPr>
              <a:t>)</a:t>
            </a:r>
            <a:endParaRPr kumimoji="1" lang="en-US" altLang="ja-JP" sz="1200" dirty="0">
              <a:solidFill>
                <a:schemeClr val="tx1"/>
              </a:solidFill>
            </a:endParaRPr>
          </a:p>
        </p:txBody>
      </p:sp>
    </p:spTree>
    <p:extLst>
      <p:ext uri="{BB962C8B-B14F-4D97-AF65-F5344CB8AC3E}">
        <p14:creationId xmlns:p14="http://schemas.microsoft.com/office/powerpoint/2010/main" val="7468168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現場社員</a:t>
            </a:r>
            <a:endParaRPr kumimoji="1" lang="ja-JP" altLang="en-US" dirty="0"/>
          </a:p>
        </p:txBody>
      </p:sp>
      <p:sp>
        <p:nvSpPr>
          <p:cNvPr id="4" name="フッター プレースホルダー 3"/>
          <p:cNvSpPr>
            <a:spLocks noGrp="1"/>
          </p:cNvSpPr>
          <p:nvPr>
            <p:ph type="ftr" sz="quarter" idx="11"/>
          </p:nvPr>
        </p:nvSpPr>
        <p:spPr/>
        <p:txBody>
          <a:bodyPr/>
          <a:lstStyle/>
          <a:p>
            <a:r>
              <a:rPr lang="en-US" smtClean="0"/>
              <a:t>https://coredou.com/</a:t>
            </a:r>
            <a:endParaRPr lang="en-US" dirty="0"/>
          </a:p>
        </p:txBody>
      </p:sp>
      <p:graphicFrame>
        <p:nvGraphicFramePr>
          <p:cNvPr id="7" name="図表 6"/>
          <p:cNvGraphicFramePr/>
          <p:nvPr>
            <p:extLst>
              <p:ext uri="{D42A27DB-BD31-4B8C-83A1-F6EECF244321}">
                <p14:modId xmlns:p14="http://schemas.microsoft.com/office/powerpoint/2010/main" val="2805094008"/>
              </p:ext>
            </p:extLst>
          </p:nvPr>
        </p:nvGraphicFramePr>
        <p:xfrm>
          <a:off x="298389" y="560191"/>
          <a:ext cx="9026234" cy="5906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99061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r>
              <a:rPr kumimoji="1" lang="ja-JP" altLang="en-US" dirty="0" smtClean="0"/>
              <a:t>プロダクト企画のやり方を変える</a:t>
            </a:r>
            <a:endParaRPr kumimoji="1" lang="ja-JP" altLang="en-US" dirty="0"/>
          </a:p>
        </p:txBody>
      </p:sp>
      <p:sp>
        <p:nvSpPr>
          <p:cNvPr id="6" name="サブタイトル 5"/>
          <p:cNvSpPr>
            <a:spLocks noGrp="1"/>
          </p:cNvSpPr>
          <p:nvPr>
            <p:ph type="subTitle"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r>
              <a:rPr lang="en-US" smtClean="0"/>
              <a:t>https://coredou.com/</a:t>
            </a:r>
            <a:endParaRPr lang="en-US" dirty="0"/>
          </a:p>
        </p:txBody>
      </p:sp>
    </p:spTree>
    <p:extLst>
      <p:ext uri="{BB962C8B-B14F-4D97-AF65-F5344CB8AC3E}">
        <p14:creationId xmlns:p14="http://schemas.microsoft.com/office/powerpoint/2010/main" val="17886856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ユーザーニーズを理解する難しさ</a:t>
            </a:r>
            <a:endParaRPr kumimoji="1" lang="ja-JP" altLang="en-US" dirty="0"/>
          </a:p>
        </p:txBody>
      </p:sp>
      <p:sp>
        <p:nvSpPr>
          <p:cNvPr id="4" name="フッター プレースホルダー 3"/>
          <p:cNvSpPr>
            <a:spLocks noGrp="1"/>
          </p:cNvSpPr>
          <p:nvPr>
            <p:ph type="ftr" sz="quarter" idx="11"/>
          </p:nvPr>
        </p:nvSpPr>
        <p:spPr/>
        <p:txBody>
          <a:bodyPr/>
          <a:lstStyle/>
          <a:p>
            <a:r>
              <a:rPr lang="en-US" smtClean="0"/>
              <a:t>https://coredou.com/</a:t>
            </a:r>
            <a:endParaRPr lang="en-US" dirty="0"/>
          </a:p>
        </p:txBody>
      </p:sp>
      <p:sp>
        <p:nvSpPr>
          <p:cNvPr id="5" name="テキスト ボックス 4"/>
          <p:cNvSpPr txBox="1"/>
          <p:nvPr/>
        </p:nvSpPr>
        <p:spPr>
          <a:xfrm>
            <a:off x="6795912" y="2686756"/>
            <a:ext cx="3025422" cy="923330"/>
          </a:xfrm>
          <a:prstGeom prst="rect">
            <a:avLst/>
          </a:prstGeom>
          <a:solidFill>
            <a:schemeClr val="bg1"/>
          </a:solidFill>
        </p:spPr>
        <p:txBody>
          <a:bodyPr wrap="square" rtlCol="0">
            <a:spAutoFit/>
          </a:bodyPr>
          <a:lstStyle/>
          <a:p>
            <a:r>
              <a:rPr kumimoji="1" lang="ja-JP" altLang="en-US" dirty="0" smtClean="0"/>
              <a:t>コンサルに依頼したら</a:t>
            </a:r>
            <a:endParaRPr kumimoji="1" lang="en-US" altLang="ja-JP" dirty="0" smtClean="0"/>
          </a:p>
          <a:p>
            <a:r>
              <a:rPr kumimoji="1" lang="ja-JP" altLang="en-US" dirty="0" smtClean="0"/>
              <a:t>市場を調査してくれて</a:t>
            </a:r>
            <a:endParaRPr kumimoji="1" lang="en-US" altLang="ja-JP" dirty="0" smtClean="0"/>
          </a:p>
          <a:p>
            <a:r>
              <a:rPr kumimoji="1" lang="ja-JP" altLang="en-US" dirty="0" smtClean="0"/>
              <a:t>新規事業を提案してくれる？</a:t>
            </a:r>
            <a:endParaRPr kumimoji="1" lang="en-US" altLang="ja-JP" dirty="0" smtClean="0"/>
          </a:p>
        </p:txBody>
      </p:sp>
      <p:sp>
        <p:nvSpPr>
          <p:cNvPr id="7" name="テキスト ボックス 6"/>
          <p:cNvSpPr txBox="1"/>
          <p:nvPr/>
        </p:nvSpPr>
        <p:spPr>
          <a:xfrm>
            <a:off x="129822" y="4289779"/>
            <a:ext cx="9522177" cy="1569660"/>
          </a:xfrm>
          <a:prstGeom prst="rect">
            <a:avLst/>
          </a:prstGeom>
          <a:noFill/>
        </p:spPr>
        <p:txBody>
          <a:bodyPr wrap="square" rtlCol="0">
            <a:spAutoFit/>
          </a:bodyPr>
          <a:lstStyle/>
          <a:p>
            <a:r>
              <a:rPr kumimoji="1" lang="ja-JP" altLang="en-US" sz="2400" dirty="0" smtClean="0"/>
              <a:t>産業</a:t>
            </a:r>
            <a:r>
              <a:rPr kumimoji="1" lang="ja-JP" altLang="en-US" sz="2400" dirty="0"/>
              <a:t>構造を破壊してきたよう</a:t>
            </a:r>
            <a:r>
              <a:rPr kumimoji="1" lang="ja-JP" altLang="en-US" sz="2400" dirty="0" smtClean="0"/>
              <a:t>なプロダクトは</a:t>
            </a:r>
            <a:endParaRPr kumimoji="1" lang="en-US" altLang="ja-JP" sz="2400" dirty="0" smtClean="0"/>
          </a:p>
          <a:p>
            <a:r>
              <a:rPr kumimoji="1" lang="ja-JP" altLang="en-US" sz="2400" dirty="0" smtClean="0"/>
              <a:t>市場</a:t>
            </a:r>
            <a:r>
              <a:rPr kumimoji="1" lang="ja-JP" altLang="en-US" sz="2400" dirty="0"/>
              <a:t>やユーザーニーズという概念を超えたところから生まれて</a:t>
            </a:r>
            <a:r>
              <a:rPr kumimoji="1" lang="ja-JP" altLang="en-US" sz="2400" dirty="0" smtClean="0"/>
              <a:t>いる</a:t>
            </a:r>
            <a:endParaRPr kumimoji="1" lang="en-US" altLang="ja-JP" sz="2400" dirty="0"/>
          </a:p>
          <a:p>
            <a:r>
              <a:rPr kumimoji="1" lang="ja-JP" altLang="en-US" sz="2400" dirty="0" smtClean="0"/>
              <a:t>市場調査結果をどう見るか、そこからどのような課題を導き出すか、</a:t>
            </a:r>
            <a:endParaRPr kumimoji="1" lang="en-US" altLang="ja-JP" sz="2400" dirty="0" smtClean="0"/>
          </a:p>
          <a:p>
            <a:r>
              <a:rPr kumimoji="1" lang="ja-JP" altLang="en-US" sz="2400" dirty="0" smtClean="0"/>
              <a:t>自ら考えなければならない</a:t>
            </a:r>
            <a:endParaRPr kumimoji="1" lang="en-US" altLang="ja-JP" sz="2400" dirty="0"/>
          </a:p>
        </p:txBody>
      </p:sp>
      <p:sp>
        <p:nvSpPr>
          <p:cNvPr id="8" name="テキスト ボックス 7"/>
          <p:cNvSpPr txBox="1"/>
          <p:nvPr/>
        </p:nvSpPr>
        <p:spPr>
          <a:xfrm>
            <a:off x="0" y="5926667"/>
            <a:ext cx="9906000" cy="523220"/>
          </a:xfrm>
          <a:prstGeom prst="rect">
            <a:avLst/>
          </a:prstGeom>
          <a:solidFill>
            <a:schemeClr val="accent1">
              <a:lumMod val="20000"/>
              <a:lumOff val="80000"/>
            </a:schemeClr>
          </a:solidFill>
        </p:spPr>
        <p:txBody>
          <a:bodyPr wrap="square" rtlCol="0">
            <a:spAutoFit/>
          </a:bodyPr>
          <a:lstStyle/>
          <a:p>
            <a:pPr algn="ctr"/>
            <a:r>
              <a:rPr kumimoji="1" lang="ja-JP" altLang="en-US" sz="2800" dirty="0" smtClean="0"/>
              <a:t>ソフトウェアファーストで一番大事なのは考えること、考え抜くこと</a:t>
            </a:r>
            <a:endParaRPr kumimoji="1" lang="en-US" altLang="ja-JP" sz="2800" dirty="0" smtClean="0"/>
          </a:p>
        </p:txBody>
      </p:sp>
      <p:sp>
        <p:nvSpPr>
          <p:cNvPr id="3" name="角丸四角形 2"/>
          <p:cNvSpPr/>
          <p:nvPr/>
        </p:nvSpPr>
        <p:spPr>
          <a:xfrm>
            <a:off x="6823825" y="733778"/>
            <a:ext cx="2929775" cy="1885246"/>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361245" y="609601"/>
            <a:ext cx="5723465" cy="3712851"/>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097957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プロダクトアウトとマーケットインを掛け合わせる</a:t>
            </a:r>
            <a:endParaRPr kumimoji="1" lang="ja-JP" altLang="en-US" dirty="0"/>
          </a:p>
        </p:txBody>
      </p:sp>
      <p:sp>
        <p:nvSpPr>
          <p:cNvPr id="4" name="フッター プレースホルダー 3"/>
          <p:cNvSpPr>
            <a:spLocks noGrp="1"/>
          </p:cNvSpPr>
          <p:nvPr>
            <p:ph type="ftr" sz="quarter" idx="11"/>
          </p:nvPr>
        </p:nvSpPr>
        <p:spPr/>
        <p:txBody>
          <a:bodyPr/>
          <a:lstStyle/>
          <a:p>
            <a:r>
              <a:rPr lang="en-US" smtClean="0"/>
              <a:t>https://coredou.com/</a:t>
            </a:r>
            <a:endParaRPr lang="en-US" dirty="0"/>
          </a:p>
        </p:txBody>
      </p:sp>
      <p:sp>
        <p:nvSpPr>
          <p:cNvPr id="6" name="テキスト ボックス 5"/>
          <p:cNvSpPr txBox="1"/>
          <p:nvPr/>
        </p:nvSpPr>
        <p:spPr>
          <a:xfrm>
            <a:off x="115713" y="660400"/>
            <a:ext cx="4806243" cy="523220"/>
          </a:xfrm>
          <a:prstGeom prst="rect">
            <a:avLst/>
          </a:prstGeom>
          <a:solidFill>
            <a:schemeClr val="bg1"/>
          </a:solidFill>
        </p:spPr>
        <p:txBody>
          <a:bodyPr wrap="square" rtlCol="0">
            <a:spAutoFit/>
          </a:bodyPr>
          <a:lstStyle/>
          <a:p>
            <a:r>
              <a:rPr kumimoji="1" lang="ja-JP" altLang="en-US" sz="1400" dirty="0" smtClean="0"/>
              <a:t>プロダクトアウト・・作ったモノや作りたいものを売る</a:t>
            </a:r>
            <a:endParaRPr kumimoji="1" lang="en-US" altLang="ja-JP" sz="1400" dirty="0" smtClean="0"/>
          </a:p>
          <a:p>
            <a:r>
              <a:rPr kumimoji="1" lang="ja-JP" altLang="en-US" sz="1400" dirty="0" smtClean="0"/>
              <a:t>マーケットイン・・市場やユーザーに必要とされるものを作る</a:t>
            </a:r>
            <a:endParaRPr kumimoji="1" lang="ja-JP" altLang="en-US" sz="1400" dirty="0"/>
          </a:p>
        </p:txBody>
      </p:sp>
      <p:sp>
        <p:nvSpPr>
          <p:cNvPr id="7" name="テキスト ボックス 6"/>
          <p:cNvSpPr txBox="1"/>
          <p:nvPr/>
        </p:nvSpPr>
        <p:spPr>
          <a:xfrm>
            <a:off x="632179" y="5593643"/>
            <a:ext cx="3234265" cy="738664"/>
          </a:xfrm>
          <a:prstGeom prst="rect">
            <a:avLst/>
          </a:prstGeom>
          <a:solidFill>
            <a:schemeClr val="accent4">
              <a:lumMod val="20000"/>
              <a:lumOff val="80000"/>
            </a:schemeClr>
          </a:solidFill>
        </p:spPr>
        <p:txBody>
          <a:bodyPr wrap="square" rtlCol="0">
            <a:spAutoFit/>
          </a:bodyPr>
          <a:lstStyle/>
          <a:p>
            <a:r>
              <a:rPr kumimoji="1" lang="ja-JP" altLang="en-US" sz="1400" dirty="0" smtClean="0"/>
              <a:t>＜</a:t>
            </a:r>
            <a:r>
              <a:rPr kumimoji="1" lang="en-US" altLang="ja-JP" sz="1400" dirty="0" smtClean="0"/>
              <a:t>Google</a:t>
            </a:r>
            <a:r>
              <a:rPr kumimoji="1" lang="ja-JP" altLang="en-US" sz="1400" dirty="0" smtClean="0"/>
              <a:t>の例＞</a:t>
            </a:r>
            <a:endParaRPr kumimoji="1" lang="en-US" altLang="ja-JP" sz="1400" dirty="0" smtClean="0"/>
          </a:p>
          <a:p>
            <a:r>
              <a:rPr kumimoji="1" lang="en-US" altLang="ja-JP" sz="1400" dirty="0" smtClean="0"/>
              <a:t>Google</a:t>
            </a:r>
            <a:r>
              <a:rPr kumimoji="1" lang="ja-JP" altLang="en-US" sz="1400" dirty="0" smtClean="0"/>
              <a:t>ラボ、</a:t>
            </a:r>
            <a:r>
              <a:rPr kumimoji="1" lang="en-US" altLang="ja-JP" sz="1400" dirty="0" smtClean="0"/>
              <a:t>20%</a:t>
            </a:r>
            <a:r>
              <a:rPr kumimoji="1" lang="ja-JP" altLang="en-US" sz="1400" dirty="0" smtClean="0"/>
              <a:t>プロジェクトといった</a:t>
            </a:r>
            <a:endParaRPr kumimoji="1" lang="en-US" altLang="ja-JP" sz="1400" dirty="0" smtClean="0"/>
          </a:p>
          <a:p>
            <a:r>
              <a:rPr kumimoji="1" lang="ja-JP" altLang="en-US" sz="1400" dirty="0" smtClean="0"/>
              <a:t>プロトタイプを作る</a:t>
            </a:r>
            <a:r>
              <a:rPr kumimoji="1" lang="en-US" altLang="ja-JP" sz="1400" dirty="0" smtClean="0"/>
              <a:t>&amp;</a:t>
            </a:r>
            <a:r>
              <a:rPr kumimoji="1" lang="ja-JP" altLang="en-US" sz="1400" dirty="0" smtClean="0"/>
              <a:t>試すといった仕組み</a:t>
            </a:r>
            <a:endParaRPr kumimoji="1" lang="ja-JP" altLang="en-US" sz="1400" dirty="0"/>
          </a:p>
        </p:txBody>
      </p:sp>
      <p:sp>
        <p:nvSpPr>
          <p:cNvPr id="8" name="テキスト ボックス 7"/>
          <p:cNvSpPr txBox="1"/>
          <p:nvPr/>
        </p:nvSpPr>
        <p:spPr>
          <a:xfrm>
            <a:off x="90312" y="3268134"/>
            <a:ext cx="3197579" cy="923330"/>
          </a:xfrm>
          <a:prstGeom prst="rect">
            <a:avLst/>
          </a:prstGeom>
          <a:noFill/>
        </p:spPr>
        <p:txBody>
          <a:bodyPr wrap="square" rtlCol="0">
            <a:spAutoFit/>
          </a:bodyPr>
          <a:lstStyle/>
          <a:p>
            <a:r>
              <a:rPr kumimoji="1" lang="ja-JP" altLang="en-US" dirty="0" smtClean="0"/>
              <a:t>自分や自分の周りの人間を</a:t>
            </a:r>
            <a:r>
              <a:rPr kumimoji="1" lang="en-US" altLang="ja-JP" dirty="0"/>
              <a:t/>
            </a:r>
            <a:br>
              <a:rPr kumimoji="1" lang="en-US" altLang="ja-JP" dirty="0"/>
            </a:br>
            <a:r>
              <a:rPr kumimoji="1" lang="ja-JP" altLang="en-US" dirty="0" smtClean="0"/>
              <a:t>アーリーアダプタと仮定して</a:t>
            </a:r>
            <a:r>
              <a:rPr kumimoji="1" lang="en-US" altLang="ja-JP" dirty="0" smtClean="0"/>
              <a:t/>
            </a:r>
            <a:br>
              <a:rPr kumimoji="1" lang="en-US" altLang="ja-JP" dirty="0" smtClean="0"/>
            </a:br>
            <a:r>
              <a:rPr kumimoji="1" lang="ja-JP" altLang="en-US" dirty="0" smtClean="0"/>
              <a:t>プロトタイプを作る</a:t>
            </a:r>
            <a:endParaRPr kumimoji="1" lang="en-US" altLang="ja-JP" dirty="0" smtClean="0"/>
          </a:p>
        </p:txBody>
      </p:sp>
      <p:sp>
        <p:nvSpPr>
          <p:cNvPr id="9" name="テキスト ボックス 8"/>
          <p:cNvSpPr txBox="1"/>
          <p:nvPr/>
        </p:nvSpPr>
        <p:spPr>
          <a:xfrm>
            <a:off x="3248379" y="4397023"/>
            <a:ext cx="2554110" cy="646331"/>
          </a:xfrm>
          <a:prstGeom prst="rect">
            <a:avLst/>
          </a:prstGeom>
          <a:noFill/>
        </p:spPr>
        <p:txBody>
          <a:bodyPr wrap="square" rtlCol="0">
            <a:spAutoFit/>
          </a:bodyPr>
          <a:lstStyle/>
          <a:p>
            <a:r>
              <a:rPr kumimoji="1" lang="ja-JP" altLang="en-US" dirty="0" smtClean="0"/>
              <a:t>仲間内で実証してから</a:t>
            </a:r>
            <a:r>
              <a:rPr kumimoji="1" lang="en-US" altLang="ja-JP" dirty="0" smtClean="0"/>
              <a:t/>
            </a:r>
            <a:br>
              <a:rPr kumimoji="1" lang="en-US" altLang="ja-JP" dirty="0" smtClean="0"/>
            </a:br>
            <a:r>
              <a:rPr kumimoji="1" lang="ja-JP" altLang="en-US" dirty="0" smtClean="0"/>
              <a:t>外部公開する</a:t>
            </a:r>
            <a:endParaRPr kumimoji="1" lang="en-US" altLang="ja-JP" dirty="0" smtClean="0"/>
          </a:p>
        </p:txBody>
      </p:sp>
      <p:sp>
        <p:nvSpPr>
          <p:cNvPr id="10" name="テキスト ボックス 9"/>
          <p:cNvSpPr txBox="1"/>
          <p:nvPr/>
        </p:nvSpPr>
        <p:spPr>
          <a:xfrm>
            <a:off x="6138333" y="5754047"/>
            <a:ext cx="3925712" cy="923330"/>
          </a:xfrm>
          <a:prstGeom prst="rect">
            <a:avLst/>
          </a:prstGeom>
          <a:noFill/>
        </p:spPr>
        <p:txBody>
          <a:bodyPr wrap="square" rtlCol="0">
            <a:spAutoFit/>
          </a:bodyPr>
          <a:lstStyle/>
          <a:p>
            <a:r>
              <a:rPr kumimoji="1" lang="ja-JP" altLang="en-US" dirty="0" smtClean="0"/>
              <a:t>外部公開後にはその評価を検証</a:t>
            </a:r>
            <a:r>
              <a:rPr kumimoji="1" lang="en-US" altLang="ja-JP" dirty="0" smtClean="0"/>
              <a:t/>
            </a:r>
            <a:br>
              <a:rPr kumimoji="1" lang="en-US" altLang="ja-JP" dirty="0" smtClean="0"/>
            </a:br>
            <a:r>
              <a:rPr kumimoji="1" lang="ja-JP" altLang="en-US" dirty="0" smtClean="0"/>
              <a:t>実際のユーザーが欲しいものに</a:t>
            </a:r>
            <a:r>
              <a:rPr kumimoji="1" lang="en-US" altLang="ja-JP" dirty="0" smtClean="0"/>
              <a:t/>
            </a:r>
            <a:br>
              <a:rPr kumimoji="1" lang="en-US" altLang="ja-JP" dirty="0" smtClean="0"/>
            </a:br>
            <a:r>
              <a:rPr kumimoji="1" lang="ja-JP" altLang="en-US" dirty="0" smtClean="0"/>
              <a:t>育てていく</a:t>
            </a:r>
            <a:endParaRPr kumimoji="1" lang="en-US" altLang="ja-JP" dirty="0" smtClean="0"/>
          </a:p>
        </p:txBody>
      </p:sp>
      <p:sp>
        <p:nvSpPr>
          <p:cNvPr id="11" name="角丸四角形 10"/>
          <p:cNvSpPr/>
          <p:nvPr/>
        </p:nvSpPr>
        <p:spPr>
          <a:xfrm>
            <a:off x="5989111" y="2889957"/>
            <a:ext cx="3719333" cy="2844799"/>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2939083" y="2257777"/>
            <a:ext cx="2795673" cy="2144889"/>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214491" y="1286937"/>
            <a:ext cx="2404533" cy="1817508"/>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曲折矢印 2"/>
          <p:cNvSpPr/>
          <p:nvPr/>
        </p:nvSpPr>
        <p:spPr>
          <a:xfrm rot="5400000">
            <a:off x="3352800" y="993423"/>
            <a:ext cx="632175" cy="1603022"/>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曲折矢印 13"/>
          <p:cNvSpPr/>
          <p:nvPr/>
        </p:nvSpPr>
        <p:spPr>
          <a:xfrm rot="5400000">
            <a:off x="6795911" y="1524000"/>
            <a:ext cx="632175" cy="189653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正方形/長方形 14"/>
          <p:cNvSpPr/>
          <p:nvPr/>
        </p:nvSpPr>
        <p:spPr>
          <a:xfrm>
            <a:off x="90312" y="1196622"/>
            <a:ext cx="2743200" cy="29238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2935112" y="2133599"/>
            <a:ext cx="2833510" cy="29576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5870223" y="2822221"/>
            <a:ext cx="3951110" cy="38495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03075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サービス化を象徴する</a:t>
            </a:r>
            <a:r>
              <a:rPr kumimoji="1" lang="en-US" altLang="ja-JP" dirty="0" smtClean="0"/>
              <a:t>SaaS</a:t>
            </a:r>
            <a:r>
              <a:rPr kumimoji="1" lang="ja-JP" altLang="en-US" dirty="0" smtClean="0"/>
              <a:t>の普及</a:t>
            </a:r>
            <a:endParaRPr kumimoji="1" lang="ja-JP" altLang="en-US" dirty="0"/>
          </a:p>
        </p:txBody>
      </p:sp>
      <p:sp>
        <p:nvSpPr>
          <p:cNvPr id="4" name="フッター プレースホルダー 3"/>
          <p:cNvSpPr>
            <a:spLocks noGrp="1"/>
          </p:cNvSpPr>
          <p:nvPr>
            <p:ph type="ftr" sz="quarter" idx="11"/>
          </p:nvPr>
        </p:nvSpPr>
        <p:spPr/>
        <p:txBody>
          <a:bodyPr/>
          <a:lstStyle/>
          <a:p>
            <a:r>
              <a:rPr lang="en-US" smtClean="0"/>
              <a:t>https://coredou.com/</a:t>
            </a:r>
            <a:endParaRPr lang="en-US" dirty="0"/>
          </a:p>
        </p:txBody>
      </p:sp>
      <p:sp>
        <p:nvSpPr>
          <p:cNvPr id="5" name="テキスト ボックス 4"/>
          <p:cNvSpPr txBox="1"/>
          <p:nvPr/>
        </p:nvSpPr>
        <p:spPr>
          <a:xfrm>
            <a:off x="3883266" y="812690"/>
            <a:ext cx="4030243" cy="369332"/>
          </a:xfrm>
          <a:prstGeom prst="rect">
            <a:avLst/>
          </a:prstGeom>
          <a:solidFill>
            <a:schemeClr val="bg1"/>
          </a:solidFill>
        </p:spPr>
        <p:txBody>
          <a:bodyPr wrap="square" rtlCol="0">
            <a:spAutoFit/>
          </a:bodyPr>
          <a:lstStyle/>
          <a:p>
            <a:r>
              <a:rPr kumimoji="1" lang="en-US" altLang="ja-JP" dirty="0" smtClean="0"/>
              <a:t>SaaS</a:t>
            </a:r>
            <a:r>
              <a:rPr kumimoji="1" lang="ja-JP" altLang="en-US" dirty="0" smtClean="0"/>
              <a:t>としてサブスク型の継続ビジネス</a:t>
            </a:r>
            <a:endParaRPr kumimoji="1" lang="en-US" altLang="ja-JP" dirty="0" smtClean="0"/>
          </a:p>
        </p:txBody>
      </p:sp>
      <p:sp>
        <p:nvSpPr>
          <p:cNvPr id="6" name="テキスト ボックス 5"/>
          <p:cNvSpPr txBox="1"/>
          <p:nvPr/>
        </p:nvSpPr>
        <p:spPr>
          <a:xfrm>
            <a:off x="4627792" y="4934339"/>
            <a:ext cx="4730698" cy="369332"/>
          </a:xfrm>
          <a:prstGeom prst="rect">
            <a:avLst/>
          </a:prstGeom>
          <a:solidFill>
            <a:schemeClr val="accent4">
              <a:lumMod val="20000"/>
              <a:lumOff val="80000"/>
            </a:schemeClr>
          </a:solidFill>
        </p:spPr>
        <p:txBody>
          <a:bodyPr wrap="square" rtlCol="0">
            <a:spAutoFit/>
          </a:bodyPr>
          <a:lstStyle/>
          <a:p>
            <a:r>
              <a:rPr kumimoji="1" lang="ja-JP" altLang="en-US" dirty="0" smtClean="0"/>
              <a:t>使われなければ解約されてしまうリスクがある</a:t>
            </a:r>
            <a:endParaRPr kumimoji="1" lang="en-US" altLang="ja-JP" dirty="0"/>
          </a:p>
        </p:txBody>
      </p:sp>
      <p:sp>
        <p:nvSpPr>
          <p:cNvPr id="3" name="角丸四角形 2"/>
          <p:cNvSpPr/>
          <p:nvPr/>
        </p:nvSpPr>
        <p:spPr>
          <a:xfrm>
            <a:off x="3399766" y="3206044"/>
            <a:ext cx="2989745" cy="1599452"/>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153396" y="2295960"/>
            <a:ext cx="2819538" cy="1508395"/>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6446453" y="3131339"/>
            <a:ext cx="3267636" cy="1748118"/>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3375873" y="1443981"/>
            <a:ext cx="2912036" cy="1557879"/>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吹き出し 9"/>
          <p:cNvSpPr/>
          <p:nvPr/>
        </p:nvSpPr>
        <p:spPr>
          <a:xfrm>
            <a:off x="6450188" y="1962624"/>
            <a:ext cx="3179234" cy="510778"/>
          </a:xfrm>
          <a:prstGeom prst="wedgeRoundRectCallout">
            <a:avLst>
              <a:gd name="adj1" fmla="val -31485"/>
              <a:gd name="adj2" fmla="val 141434"/>
              <a:gd name="adj3" fmla="val 16667"/>
            </a:avLst>
          </a:prstGeom>
          <a:ln>
            <a:solidFill>
              <a:schemeClr val="tx1"/>
            </a:solidFill>
          </a:ln>
        </p:spPr>
        <p:txBody>
          <a:bodyPr wrap="square">
            <a:spAutoFit/>
          </a:bodyPr>
          <a:lstStyle/>
          <a:p>
            <a:r>
              <a:rPr kumimoji="1" lang="ja-JP" altLang="en-US" sz="1200" dirty="0" smtClean="0"/>
              <a:t>ユーザー</a:t>
            </a:r>
            <a:r>
              <a:rPr kumimoji="1" lang="ja-JP" altLang="en-US" sz="1200" dirty="0"/>
              <a:t>が使う完成形としてのソフトウェア</a:t>
            </a:r>
            <a:r>
              <a:rPr kumimoji="1" lang="ja-JP" altLang="en-US" sz="1200" dirty="0" smtClean="0"/>
              <a:t>を</a:t>
            </a:r>
            <a:endParaRPr kumimoji="1" lang="en-US" altLang="ja-JP" sz="1200" dirty="0" smtClean="0"/>
          </a:p>
          <a:p>
            <a:r>
              <a:rPr kumimoji="1" lang="ja-JP" altLang="en-US" sz="1200" dirty="0" smtClean="0"/>
              <a:t>クラウド</a:t>
            </a:r>
            <a:r>
              <a:rPr kumimoji="1" lang="ja-JP" altLang="en-US" sz="1200" dirty="0"/>
              <a:t>の形態で</a:t>
            </a:r>
            <a:r>
              <a:rPr kumimoji="1" lang="ja-JP" altLang="en-US" sz="1200" dirty="0" smtClean="0"/>
              <a:t>提供</a:t>
            </a:r>
            <a:endParaRPr kumimoji="1" lang="en-US" altLang="ja-JP" sz="1200" dirty="0"/>
          </a:p>
        </p:txBody>
      </p:sp>
      <p:sp>
        <p:nvSpPr>
          <p:cNvPr id="11" name="正方形/長方形 10"/>
          <p:cNvSpPr/>
          <p:nvPr/>
        </p:nvSpPr>
        <p:spPr>
          <a:xfrm>
            <a:off x="241299" y="796836"/>
            <a:ext cx="2264833" cy="369332"/>
          </a:xfrm>
          <a:prstGeom prst="rect">
            <a:avLst/>
          </a:prstGeom>
          <a:solidFill>
            <a:schemeClr val="bg1"/>
          </a:solidFill>
        </p:spPr>
        <p:txBody>
          <a:bodyPr wrap="square">
            <a:spAutoFit/>
          </a:bodyPr>
          <a:lstStyle/>
          <a:p>
            <a:r>
              <a:rPr kumimoji="1" lang="ja-JP" altLang="en-US" dirty="0" smtClean="0"/>
              <a:t>パッケージソフト販売</a:t>
            </a:r>
            <a:endParaRPr kumimoji="1" lang="en-US" altLang="ja-JP" dirty="0" smtClean="0"/>
          </a:p>
        </p:txBody>
      </p:sp>
      <p:sp>
        <p:nvSpPr>
          <p:cNvPr id="12" name="正方形/長方形 11"/>
          <p:cNvSpPr/>
          <p:nvPr/>
        </p:nvSpPr>
        <p:spPr>
          <a:xfrm>
            <a:off x="6544428" y="4565134"/>
            <a:ext cx="3135795" cy="338554"/>
          </a:xfrm>
          <a:prstGeom prst="rect">
            <a:avLst/>
          </a:prstGeom>
        </p:spPr>
        <p:txBody>
          <a:bodyPr wrap="none">
            <a:spAutoFit/>
          </a:bodyPr>
          <a:lstStyle/>
          <a:p>
            <a:r>
              <a:rPr kumimoji="1" lang="ja-JP" altLang="en-US" sz="1600" dirty="0"/>
              <a:t>会計ソフト、勤怠管理システムなど</a:t>
            </a:r>
          </a:p>
        </p:txBody>
      </p:sp>
      <p:sp>
        <p:nvSpPr>
          <p:cNvPr id="13" name="正方形/長方形 12"/>
          <p:cNvSpPr/>
          <p:nvPr/>
        </p:nvSpPr>
        <p:spPr>
          <a:xfrm>
            <a:off x="146756" y="756355"/>
            <a:ext cx="2867377" cy="45607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239912" y="756356"/>
            <a:ext cx="6524977" cy="45494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239890" y="5477889"/>
            <a:ext cx="9426221" cy="954107"/>
          </a:xfrm>
          <a:prstGeom prst="rect">
            <a:avLst/>
          </a:prstGeom>
          <a:solidFill>
            <a:schemeClr val="accent1">
              <a:lumMod val="20000"/>
              <a:lumOff val="80000"/>
            </a:schemeClr>
          </a:solidFill>
        </p:spPr>
        <p:txBody>
          <a:bodyPr wrap="square" rtlCol="0">
            <a:spAutoFit/>
          </a:bodyPr>
          <a:lstStyle/>
          <a:p>
            <a:pPr algn="ctr"/>
            <a:r>
              <a:rPr kumimoji="1" lang="ja-JP" altLang="en-US" sz="2800" dirty="0" smtClean="0"/>
              <a:t>使われ続ける</a:t>
            </a:r>
            <a:r>
              <a:rPr kumimoji="1" lang="ja-JP" altLang="en-US" sz="2800" dirty="0"/>
              <a:t>努力と改善を続ければ会社が成長</a:t>
            </a:r>
            <a:r>
              <a:rPr kumimoji="1" lang="ja-JP" altLang="en-US" sz="2800" dirty="0" smtClean="0"/>
              <a:t>し続ける</a:t>
            </a:r>
            <a:endParaRPr kumimoji="1" lang="en-US" altLang="ja-JP" sz="2800" dirty="0" smtClean="0"/>
          </a:p>
          <a:p>
            <a:pPr algn="ctr"/>
            <a:r>
              <a:rPr kumimoji="1" lang="en-US" altLang="ja-JP" sz="2800" dirty="0" smtClean="0"/>
              <a:t>(</a:t>
            </a:r>
            <a:r>
              <a:rPr kumimoji="1" lang="ja-JP" altLang="en-US" sz="2800" dirty="0" smtClean="0"/>
              <a:t>体験の重要性の増加</a:t>
            </a:r>
            <a:r>
              <a:rPr kumimoji="1" lang="en-US" altLang="ja-JP" sz="2800" dirty="0" smtClean="0"/>
              <a:t>)</a:t>
            </a:r>
          </a:p>
        </p:txBody>
      </p:sp>
    </p:spTree>
    <p:extLst>
      <p:ext uri="{BB962C8B-B14F-4D97-AF65-F5344CB8AC3E}">
        <p14:creationId xmlns:p14="http://schemas.microsoft.com/office/powerpoint/2010/main" val="16181559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93" y="828441"/>
            <a:ext cx="4628207" cy="2314104"/>
          </a:xfrm>
          <a:prstGeom prst="rect">
            <a:avLst/>
          </a:prstGeom>
        </p:spPr>
      </p:pic>
      <p:sp>
        <p:nvSpPr>
          <p:cNvPr id="2" name="タイトル 1"/>
          <p:cNvSpPr>
            <a:spLocks noGrp="1"/>
          </p:cNvSpPr>
          <p:nvPr>
            <p:ph type="title"/>
          </p:nvPr>
        </p:nvSpPr>
        <p:spPr/>
        <p:txBody>
          <a:bodyPr/>
          <a:lstStyle/>
          <a:p>
            <a:r>
              <a:rPr kumimoji="1" lang="en-US" altLang="ja-JP" dirty="0" smtClean="0"/>
              <a:t>10X(</a:t>
            </a:r>
            <a:r>
              <a:rPr kumimoji="1" lang="ja-JP" altLang="en-US" dirty="0" smtClean="0"/>
              <a:t>テンエックス</a:t>
            </a:r>
            <a:r>
              <a:rPr kumimoji="1" lang="en-US" altLang="ja-JP" dirty="0" smtClean="0"/>
              <a:t>)</a:t>
            </a:r>
            <a:r>
              <a:rPr kumimoji="1" lang="ja-JP" altLang="en-US" dirty="0" smtClean="0"/>
              <a:t>を目指す</a:t>
            </a:r>
            <a:endParaRPr kumimoji="1" lang="ja-JP" altLang="en-US" dirty="0"/>
          </a:p>
        </p:txBody>
      </p:sp>
      <p:sp>
        <p:nvSpPr>
          <p:cNvPr id="4" name="フッター プレースホルダー 3"/>
          <p:cNvSpPr>
            <a:spLocks noGrp="1"/>
          </p:cNvSpPr>
          <p:nvPr>
            <p:ph type="ftr" sz="quarter" idx="11"/>
          </p:nvPr>
        </p:nvSpPr>
        <p:spPr/>
        <p:txBody>
          <a:bodyPr/>
          <a:lstStyle/>
          <a:p>
            <a:r>
              <a:rPr lang="en-US" smtClean="0"/>
              <a:t>https://coredou.com/</a:t>
            </a:r>
            <a:endParaRPr lang="en-US" dirty="0"/>
          </a:p>
        </p:txBody>
      </p:sp>
      <p:sp>
        <p:nvSpPr>
          <p:cNvPr id="5" name="テキスト ボックス 4"/>
          <p:cNvSpPr txBox="1"/>
          <p:nvPr/>
        </p:nvSpPr>
        <p:spPr>
          <a:xfrm>
            <a:off x="4797779" y="1143000"/>
            <a:ext cx="4995332" cy="1785104"/>
          </a:xfrm>
          <a:prstGeom prst="rect">
            <a:avLst/>
          </a:prstGeom>
          <a:noFill/>
        </p:spPr>
        <p:txBody>
          <a:bodyPr wrap="square" rtlCol="0">
            <a:spAutoFit/>
          </a:bodyPr>
          <a:lstStyle/>
          <a:p>
            <a:r>
              <a:rPr kumimoji="1" lang="ja-JP" altLang="en-US" sz="2800" dirty="0" smtClean="0"/>
              <a:t>高い</a:t>
            </a:r>
            <a:r>
              <a:rPr kumimoji="1" lang="ja-JP" altLang="en-US" sz="2800" dirty="0"/>
              <a:t>目標にすること</a:t>
            </a:r>
            <a:r>
              <a:rPr kumimoji="1" lang="ja-JP" altLang="en-US" sz="2800" dirty="0" smtClean="0"/>
              <a:t>で</a:t>
            </a:r>
            <a:endParaRPr kumimoji="1" lang="en-US" altLang="ja-JP" sz="2800" dirty="0" smtClean="0"/>
          </a:p>
          <a:p>
            <a:r>
              <a:rPr kumimoji="1" lang="ja-JP" altLang="en-US" sz="2800" dirty="0" smtClean="0"/>
              <a:t>イノベーション</a:t>
            </a:r>
            <a:r>
              <a:rPr kumimoji="1" lang="ja-JP" altLang="en-US" sz="2800" dirty="0"/>
              <a:t>を生み出す</a:t>
            </a:r>
            <a:endParaRPr kumimoji="1" lang="ja-JP" altLang="en-US" sz="2000" dirty="0"/>
          </a:p>
          <a:p>
            <a:endParaRPr kumimoji="1" lang="en-US" altLang="ja-JP" dirty="0" smtClean="0"/>
          </a:p>
          <a:p>
            <a:r>
              <a:rPr kumimoji="1" lang="en-US" altLang="ja-JP" dirty="0" smtClean="0"/>
              <a:t>10%</a:t>
            </a:r>
            <a:r>
              <a:rPr kumimoji="1" lang="ja-JP" altLang="en-US" dirty="0" smtClean="0"/>
              <a:t>増なら従来どおりでもできそう</a:t>
            </a:r>
            <a:endParaRPr kumimoji="1" lang="en-US" altLang="ja-JP" dirty="0" smtClean="0"/>
          </a:p>
          <a:p>
            <a:r>
              <a:rPr kumimoji="1" lang="en-US" altLang="ja-JP" dirty="0" smtClean="0"/>
              <a:t>10</a:t>
            </a:r>
            <a:r>
              <a:rPr kumimoji="1" lang="ja-JP" altLang="en-US" dirty="0" smtClean="0"/>
              <a:t>倍だと根本的に発想を変えなければいけない</a:t>
            </a:r>
            <a:endParaRPr kumimoji="1" lang="en-US" altLang="ja-JP" dirty="0" smtClean="0"/>
          </a:p>
        </p:txBody>
      </p:sp>
      <p:sp>
        <p:nvSpPr>
          <p:cNvPr id="6" name="テキスト ボックス 5"/>
          <p:cNvSpPr txBox="1"/>
          <p:nvPr/>
        </p:nvSpPr>
        <p:spPr>
          <a:xfrm>
            <a:off x="0" y="3956755"/>
            <a:ext cx="5528733" cy="1908215"/>
          </a:xfrm>
          <a:prstGeom prst="rect">
            <a:avLst/>
          </a:prstGeom>
          <a:noFill/>
        </p:spPr>
        <p:txBody>
          <a:bodyPr wrap="square" rtlCol="0">
            <a:spAutoFit/>
          </a:bodyPr>
          <a:lstStyle/>
          <a:p>
            <a:r>
              <a:rPr kumimoji="1" lang="ja-JP" altLang="en-US" sz="2800" dirty="0" smtClean="0"/>
              <a:t>人力に頼った事業拡大をやめる</a:t>
            </a:r>
            <a:endParaRPr kumimoji="1" lang="en-US" altLang="ja-JP" sz="2800" dirty="0" smtClean="0"/>
          </a:p>
          <a:p>
            <a:endParaRPr kumimoji="1" lang="en-US" altLang="ja-JP" dirty="0" smtClean="0"/>
          </a:p>
          <a:p>
            <a:r>
              <a:rPr kumimoji="1" lang="ja-JP" altLang="en-US" dirty="0" smtClean="0"/>
              <a:t>労働集約型組織では、</a:t>
            </a:r>
            <a:endParaRPr kumimoji="1" lang="en-US" altLang="ja-JP" dirty="0" smtClean="0"/>
          </a:p>
          <a:p>
            <a:r>
              <a:rPr kumimoji="1" lang="ja-JP" altLang="en-US" dirty="0" smtClean="0"/>
              <a:t>事業拡大のために人員の増加を検討する</a:t>
            </a:r>
            <a:endParaRPr kumimoji="1" lang="en-US" altLang="ja-JP" dirty="0" smtClean="0"/>
          </a:p>
          <a:p>
            <a:r>
              <a:rPr kumimoji="1" lang="ja-JP" altLang="en-US" dirty="0" smtClean="0"/>
              <a:t>⇒成長率が業界平均と大きく乖離していないときのみ</a:t>
            </a:r>
            <a:endParaRPr kumimoji="1" lang="en-US" altLang="ja-JP" dirty="0" smtClean="0"/>
          </a:p>
          <a:p>
            <a:r>
              <a:rPr kumimoji="1" lang="en-US" altLang="ja-JP" dirty="0" smtClean="0"/>
              <a:t>10X</a:t>
            </a:r>
            <a:r>
              <a:rPr kumimoji="1" lang="ja-JP" altLang="en-US" dirty="0" smtClean="0"/>
              <a:t>は人員増強だけでは達成不可能</a:t>
            </a:r>
            <a:endParaRPr kumimoji="1" lang="en-US" altLang="ja-JP" dirty="0" smtClean="0"/>
          </a:p>
        </p:txBody>
      </p:sp>
      <p:grpSp>
        <p:nvGrpSpPr>
          <p:cNvPr id="16" name="グループ化 15"/>
          <p:cNvGrpSpPr/>
          <p:nvPr/>
        </p:nvGrpSpPr>
        <p:grpSpPr>
          <a:xfrm>
            <a:off x="5068709" y="3620927"/>
            <a:ext cx="4617156" cy="2851869"/>
            <a:chOff x="5068709" y="3620927"/>
            <a:chExt cx="4617156" cy="2851869"/>
          </a:xfrm>
        </p:grpSpPr>
        <p:grpSp>
          <p:nvGrpSpPr>
            <p:cNvPr id="10" name="グループ化 9"/>
            <p:cNvGrpSpPr/>
            <p:nvPr/>
          </p:nvGrpSpPr>
          <p:grpSpPr>
            <a:xfrm>
              <a:off x="5068709" y="5531558"/>
              <a:ext cx="4617156" cy="941238"/>
              <a:chOff x="4786488" y="5294490"/>
              <a:chExt cx="6146800" cy="1253066"/>
            </a:xfrm>
          </p:grpSpPr>
          <p:sp>
            <p:nvSpPr>
              <p:cNvPr id="7" name="角丸四角形 6"/>
              <p:cNvSpPr/>
              <p:nvPr/>
            </p:nvSpPr>
            <p:spPr>
              <a:xfrm>
                <a:off x="8878711" y="5305779"/>
                <a:ext cx="2054577" cy="1241777"/>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6829778" y="5305779"/>
                <a:ext cx="2054577" cy="1241777"/>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4786488" y="5294490"/>
                <a:ext cx="2054577" cy="1241777"/>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角丸四角形 11"/>
            <p:cNvSpPr/>
            <p:nvPr/>
          </p:nvSpPr>
          <p:spPr>
            <a:xfrm>
              <a:off x="6720175" y="3620927"/>
              <a:ext cx="1543291" cy="932758"/>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p:cNvGrpSpPr/>
            <p:nvPr/>
          </p:nvGrpSpPr>
          <p:grpSpPr>
            <a:xfrm>
              <a:off x="5937953" y="4572002"/>
              <a:ext cx="3078104" cy="941238"/>
              <a:chOff x="5159021" y="4380090"/>
              <a:chExt cx="3078104" cy="941238"/>
            </a:xfrm>
          </p:grpSpPr>
          <p:sp>
            <p:nvSpPr>
              <p:cNvPr id="13" name="角丸四角形 12"/>
              <p:cNvSpPr/>
              <p:nvPr/>
            </p:nvSpPr>
            <p:spPr>
              <a:xfrm>
                <a:off x="6693834" y="4388570"/>
                <a:ext cx="1543291" cy="932758"/>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5159021" y="4380090"/>
                <a:ext cx="1543291" cy="932758"/>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34840508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競合に対する見方を変える</a:t>
            </a:r>
            <a:endParaRPr kumimoji="1" lang="ja-JP" altLang="en-US" dirty="0"/>
          </a:p>
        </p:txBody>
      </p:sp>
      <p:sp>
        <p:nvSpPr>
          <p:cNvPr id="4" name="フッター プレースホルダー 3"/>
          <p:cNvSpPr>
            <a:spLocks noGrp="1"/>
          </p:cNvSpPr>
          <p:nvPr>
            <p:ph type="ftr" sz="quarter" idx="11"/>
          </p:nvPr>
        </p:nvSpPr>
        <p:spPr/>
        <p:txBody>
          <a:bodyPr/>
          <a:lstStyle/>
          <a:p>
            <a:r>
              <a:rPr lang="en-US" smtClean="0"/>
              <a:t>https://coredou.com/</a:t>
            </a:r>
            <a:endParaRPr lang="en-US" dirty="0"/>
          </a:p>
        </p:txBody>
      </p:sp>
      <p:sp>
        <p:nvSpPr>
          <p:cNvPr id="8" name="正方形/長方形 7"/>
          <p:cNvSpPr/>
          <p:nvPr/>
        </p:nvSpPr>
        <p:spPr>
          <a:xfrm>
            <a:off x="1043116" y="5990355"/>
            <a:ext cx="7819769" cy="523220"/>
          </a:xfrm>
          <a:prstGeom prst="rect">
            <a:avLst/>
          </a:prstGeom>
          <a:solidFill>
            <a:schemeClr val="accent1">
              <a:lumMod val="20000"/>
              <a:lumOff val="80000"/>
            </a:schemeClr>
          </a:solidFill>
        </p:spPr>
        <p:txBody>
          <a:bodyPr wrap="none">
            <a:spAutoFit/>
          </a:bodyPr>
          <a:lstStyle/>
          <a:p>
            <a:r>
              <a:rPr kumimoji="1" lang="ja-JP" altLang="en-US" sz="2800" dirty="0" smtClean="0"/>
              <a:t>業界</a:t>
            </a:r>
            <a:r>
              <a:rPr kumimoji="1" lang="ja-JP" altLang="en-US" sz="2800" dirty="0"/>
              <a:t>を超えたところに真の競合が</a:t>
            </a:r>
            <a:r>
              <a:rPr kumimoji="1" lang="ja-JP" altLang="en-US" sz="2800" dirty="0" smtClean="0"/>
              <a:t>いるかもしれない</a:t>
            </a:r>
            <a:endParaRPr kumimoji="1" lang="ja-JP" altLang="en-US" sz="2800" dirty="0"/>
          </a:p>
        </p:txBody>
      </p:sp>
      <p:sp>
        <p:nvSpPr>
          <p:cNvPr id="9" name="正方形/長方形 8"/>
          <p:cNvSpPr/>
          <p:nvPr/>
        </p:nvSpPr>
        <p:spPr>
          <a:xfrm>
            <a:off x="309293" y="707158"/>
            <a:ext cx="4251485" cy="707886"/>
          </a:xfrm>
          <a:prstGeom prst="rect">
            <a:avLst/>
          </a:prstGeom>
          <a:solidFill>
            <a:schemeClr val="bg1"/>
          </a:solidFill>
        </p:spPr>
        <p:txBody>
          <a:bodyPr wrap="none">
            <a:spAutoFit/>
          </a:bodyPr>
          <a:lstStyle/>
          <a:p>
            <a:r>
              <a:rPr kumimoji="1" lang="ja-JP" altLang="en-US" sz="2000" dirty="0" smtClean="0"/>
              <a:t>ターゲットユーザーが同じか？</a:t>
            </a:r>
            <a:endParaRPr kumimoji="1" lang="en-US" altLang="ja-JP" sz="2000" dirty="0" smtClean="0"/>
          </a:p>
          <a:p>
            <a:r>
              <a:rPr kumimoji="1" lang="ja-JP" altLang="en-US" sz="2000" dirty="0" smtClean="0"/>
              <a:t>プロダクトの目指す方向性が同じか？</a:t>
            </a:r>
            <a:endParaRPr kumimoji="1" lang="ja-JP" altLang="en-US" sz="2000" dirty="0"/>
          </a:p>
        </p:txBody>
      </p:sp>
      <p:sp>
        <p:nvSpPr>
          <p:cNvPr id="19" name="角丸四角形 18"/>
          <p:cNvSpPr/>
          <p:nvPr/>
        </p:nvSpPr>
        <p:spPr>
          <a:xfrm>
            <a:off x="293511" y="3770489"/>
            <a:ext cx="3022345" cy="2144889"/>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角丸四角形 20"/>
          <p:cNvSpPr/>
          <p:nvPr/>
        </p:nvSpPr>
        <p:spPr>
          <a:xfrm>
            <a:off x="6362943" y="3702754"/>
            <a:ext cx="3097145" cy="2077156"/>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角丸四角形 21"/>
          <p:cNvSpPr/>
          <p:nvPr/>
        </p:nvSpPr>
        <p:spPr>
          <a:xfrm>
            <a:off x="2325511" y="1546579"/>
            <a:ext cx="2991554" cy="2393244"/>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グループ化 24"/>
          <p:cNvGrpSpPr/>
          <p:nvPr/>
        </p:nvGrpSpPr>
        <p:grpSpPr>
          <a:xfrm>
            <a:off x="5858933" y="688621"/>
            <a:ext cx="3951111" cy="2607733"/>
            <a:chOff x="5418666" y="451555"/>
            <a:chExt cx="3951111" cy="2607733"/>
          </a:xfrm>
        </p:grpSpPr>
        <p:pic>
          <p:nvPicPr>
            <p:cNvPr id="20" name="図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8045" y="790223"/>
              <a:ext cx="2626093" cy="1861608"/>
            </a:xfrm>
            <a:prstGeom prst="rect">
              <a:avLst/>
            </a:prstGeom>
          </p:spPr>
        </p:pic>
        <p:sp>
          <p:nvSpPr>
            <p:cNvPr id="5" name="テキスト ボックス 4"/>
            <p:cNvSpPr txBox="1"/>
            <p:nvPr/>
          </p:nvSpPr>
          <p:spPr>
            <a:xfrm>
              <a:off x="5844823" y="1481669"/>
              <a:ext cx="3276600" cy="646331"/>
            </a:xfrm>
            <a:prstGeom prst="rect">
              <a:avLst/>
            </a:prstGeom>
            <a:solidFill>
              <a:schemeClr val="bg1"/>
            </a:solidFill>
          </p:spPr>
          <p:txBody>
            <a:bodyPr wrap="square" rtlCol="0">
              <a:spAutoFit/>
            </a:bodyPr>
            <a:lstStyle/>
            <a:p>
              <a:r>
                <a:rPr kumimoji="1" lang="ja-JP" altLang="en-US" dirty="0" smtClean="0"/>
                <a:t>＜差別化要因＞</a:t>
              </a:r>
              <a:endParaRPr kumimoji="1" lang="en-US" altLang="ja-JP" dirty="0" smtClean="0"/>
            </a:p>
            <a:p>
              <a:r>
                <a:rPr kumimoji="1" lang="ja-JP" altLang="en-US" dirty="0" smtClean="0"/>
                <a:t>わずかな機能の違いと価格だけ</a:t>
              </a:r>
              <a:endParaRPr kumimoji="1" lang="en-US" altLang="ja-JP" dirty="0" smtClean="0"/>
            </a:p>
          </p:txBody>
        </p:sp>
        <p:sp>
          <p:nvSpPr>
            <p:cNvPr id="24" name="円/楕円 23"/>
            <p:cNvSpPr/>
            <p:nvPr/>
          </p:nvSpPr>
          <p:spPr>
            <a:xfrm>
              <a:off x="5418666" y="451555"/>
              <a:ext cx="3951111" cy="260773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テキスト ボックス 25"/>
          <p:cNvSpPr txBox="1"/>
          <p:nvPr/>
        </p:nvSpPr>
        <p:spPr>
          <a:xfrm>
            <a:off x="225777" y="1557867"/>
            <a:ext cx="1851378" cy="646331"/>
          </a:xfrm>
          <a:prstGeom prst="rect">
            <a:avLst/>
          </a:prstGeom>
          <a:noFill/>
        </p:spPr>
        <p:txBody>
          <a:bodyPr wrap="square" rtlCol="0">
            <a:spAutoFit/>
          </a:bodyPr>
          <a:lstStyle/>
          <a:p>
            <a:pPr algn="ctr"/>
            <a:r>
              <a:rPr kumimoji="1" lang="ja-JP" altLang="en-US" dirty="0" smtClean="0"/>
              <a:t>＜ターゲット＞</a:t>
            </a:r>
            <a:endParaRPr kumimoji="1" lang="en-US" altLang="ja-JP" dirty="0" smtClean="0"/>
          </a:p>
          <a:p>
            <a:pPr algn="ctr"/>
            <a:r>
              <a:rPr kumimoji="1" lang="ja-JP" altLang="en-US" dirty="0" smtClean="0"/>
              <a:t>ビジネスマン</a:t>
            </a:r>
            <a:endParaRPr kumimoji="1" lang="ja-JP" altLang="en-US" dirty="0"/>
          </a:p>
        </p:txBody>
      </p:sp>
      <p:sp>
        <p:nvSpPr>
          <p:cNvPr id="27" name="右矢印 26"/>
          <p:cNvSpPr/>
          <p:nvPr/>
        </p:nvSpPr>
        <p:spPr>
          <a:xfrm>
            <a:off x="3680176" y="3984979"/>
            <a:ext cx="2472267" cy="14336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航空業界の競合は</a:t>
            </a:r>
            <a:endParaRPr kumimoji="1" lang="en-US" altLang="ja-JP" dirty="0" smtClean="0"/>
          </a:p>
          <a:p>
            <a:pPr algn="ctr"/>
            <a:r>
              <a:rPr kumimoji="1" lang="ja-JP" altLang="en-US" dirty="0" smtClean="0"/>
              <a:t>ビデオ</a:t>
            </a:r>
            <a:r>
              <a:rPr kumimoji="1" lang="ja-JP" altLang="en-US" dirty="0"/>
              <a:t>会議</a:t>
            </a:r>
          </a:p>
        </p:txBody>
      </p:sp>
    </p:spTree>
    <p:extLst>
      <p:ext uri="{BB962C8B-B14F-4D97-AF65-F5344CB8AC3E}">
        <p14:creationId xmlns:p14="http://schemas.microsoft.com/office/powerpoint/2010/main" val="39117241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製造業がＤＸやＩＴ活用時に意識したい事柄</a:t>
            </a:r>
            <a:endParaRPr kumimoji="1" lang="ja-JP" altLang="en-US" dirty="0"/>
          </a:p>
        </p:txBody>
      </p:sp>
      <p:sp>
        <p:nvSpPr>
          <p:cNvPr id="4" name="フッター プレースホルダー 3"/>
          <p:cNvSpPr>
            <a:spLocks noGrp="1"/>
          </p:cNvSpPr>
          <p:nvPr>
            <p:ph type="ftr" sz="quarter" idx="11"/>
          </p:nvPr>
        </p:nvSpPr>
        <p:spPr/>
        <p:txBody>
          <a:bodyPr/>
          <a:lstStyle/>
          <a:p>
            <a:r>
              <a:rPr lang="en-US" smtClean="0"/>
              <a:t>https://coredou.com/</a:t>
            </a:r>
            <a:endParaRPr lang="en-US" dirty="0"/>
          </a:p>
        </p:txBody>
      </p:sp>
      <p:sp>
        <p:nvSpPr>
          <p:cNvPr id="8" name="テキスト ボックス 7"/>
          <p:cNvSpPr txBox="1"/>
          <p:nvPr/>
        </p:nvSpPr>
        <p:spPr>
          <a:xfrm>
            <a:off x="5435268" y="1027950"/>
            <a:ext cx="4386065" cy="523220"/>
          </a:xfrm>
          <a:prstGeom prst="rect">
            <a:avLst/>
          </a:prstGeom>
          <a:solidFill>
            <a:schemeClr val="accent4">
              <a:lumMod val="20000"/>
              <a:lumOff val="80000"/>
            </a:schemeClr>
          </a:solidFill>
        </p:spPr>
        <p:txBody>
          <a:bodyPr wrap="square" rtlCol="0">
            <a:spAutoFit/>
          </a:bodyPr>
          <a:lstStyle/>
          <a:p>
            <a:r>
              <a:rPr kumimoji="1" lang="ja-JP" altLang="en-US" sz="1400" dirty="0" smtClean="0"/>
              <a:t>日本は製造業が多いので、</a:t>
            </a:r>
            <a:endParaRPr kumimoji="1" lang="en-US" altLang="ja-JP" sz="1400" dirty="0" smtClean="0"/>
          </a:p>
          <a:p>
            <a:r>
              <a:rPr kumimoji="1" lang="ja-JP" altLang="en-US" sz="1400" dirty="0" smtClean="0"/>
              <a:t>ハードウェア重視、ソフトウェア軽視の傾向が根強い</a:t>
            </a:r>
            <a:endParaRPr kumimoji="1" lang="ja-JP" altLang="en-US" sz="1400" dirty="0"/>
          </a:p>
        </p:txBody>
      </p:sp>
      <p:sp>
        <p:nvSpPr>
          <p:cNvPr id="9" name="テキスト ボックス 8"/>
          <p:cNvSpPr txBox="1"/>
          <p:nvPr/>
        </p:nvSpPr>
        <p:spPr>
          <a:xfrm>
            <a:off x="4097866" y="1882925"/>
            <a:ext cx="6163733" cy="1323439"/>
          </a:xfrm>
          <a:prstGeom prst="rect">
            <a:avLst/>
          </a:prstGeom>
          <a:noFill/>
        </p:spPr>
        <p:txBody>
          <a:bodyPr wrap="square" rtlCol="0">
            <a:spAutoFit/>
          </a:bodyPr>
          <a:lstStyle/>
          <a:p>
            <a:pPr algn="ctr"/>
            <a:r>
              <a:rPr kumimoji="1" lang="ja-JP" altLang="en-US" sz="2000" dirty="0" smtClean="0"/>
              <a:t>ソフトウェアによって実現できることが広がっている</a:t>
            </a:r>
            <a:endParaRPr kumimoji="1" lang="en-US" altLang="ja-JP" sz="2000" dirty="0" smtClean="0"/>
          </a:p>
          <a:p>
            <a:pPr algn="ctr"/>
            <a:r>
              <a:rPr kumimoji="1" lang="ja-JP" altLang="en-US" sz="2000" dirty="0" smtClean="0"/>
              <a:t>⇓</a:t>
            </a:r>
            <a:endParaRPr kumimoji="1" lang="en-US" altLang="ja-JP" sz="2000" dirty="0" smtClean="0"/>
          </a:p>
          <a:p>
            <a:pPr algn="ctr"/>
            <a:r>
              <a:rPr kumimoji="1" lang="ja-JP" altLang="en-US" sz="2000" dirty="0" smtClean="0"/>
              <a:t>ハードウェアよりもソフトウェアとして実装する方が</a:t>
            </a:r>
            <a:endParaRPr kumimoji="1" lang="en-US" altLang="ja-JP" sz="2000" dirty="0" smtClean="0"/>
          </a:p>
          <a:p>
            <a:pPr algn="ctr"/>
            <a:r>
              <a:rPr kumimoji="1" lang="ja-JP" altLang="en-US" sz="2000" dirty="0" smtClean="0"/>
              <a:t>進化を続けることができる</a:t>
            </a:r>
            <a:endParaRPr kumimoji="1" lang="ja-JP" altLang="en-US" sz="2000" dirty="0"/>
          </a:p>
        </p:txBody>
      </p:sp>
      <p:sp>
        <p:nvSpPr>
          <p:cNvPr id="10" name="テキスト ボックス 9"/>
          <p:cNvSpPr txBox="1"/>
          <p:nvPr/>
        </p:nvSpPr>
        <p:spPr>
          <a:xfrm>
            <a:off x="4502940" y="3641005"/>
            <a:ext cx="5403060" cy="369332"/>
          </a:xfrm>
          <a:prstGeom prst="rect">
            <a:avLst/>
          </a:prstGeom>
          <a:noFill/>
        </p:spPr>
        <p:txBody>
          <a:bodyPr wrap="square" rtlCol="0">
            <a:spAutoFit/>
          </a:bodyPr>
          <a:lstStyle/>
          <a:p>
            <a:r>
              <a:rPr kumimoji="1" lang="ja-JP" altLang="en-US" dirty="0" smtClean="0"/>
              <a:t>ハードウェアはソフトウェアの魅力と伝えるための道具</a:t>
            </a:r>
            <a:endParaRPr kumimoji="1" lang="ja-JP" altLang="en-US" dirty="0"/>
          </a:p>
        </p:txBody>
      </p:sp>
      <p:sp>
        <p:nvSpPr>
          <p:cNvPr id="11" name="テキスト ボックス 10"/>
          <p:cNvSpPr txBox="1"/>
          <p:nvPr/>
        </p:nvSpPr>
        <p:spPr>
          <a:xfrm>
            <a:off x="349623" y="5056760"/>
            <a:ext cx="9345705" cy="1384995"/>
          </a:xfrm>
          <a:prstGeom prst="rect">
            <a:avLst/>
          </a:prstGeom>
          <a:solidFill>
            <a:schemeClr val="accent1">
              <a:lumMod val="20000"/>
              <a:lumOff val="80000"/>
            </a:schemeClr>
          </a:solidFill>
        </p:spPr>
        <p:txBody>
          <a:bodyPr wrap="square" rtlCol="0">
            <a:spAutoFit/>
          </a:bodyPr>
          <a:lstStyle/>
          <a:p>
            <a:pPr algn="ctr"/>
            <a:r>
              <a:rPr kumimoji="1" lang="ja-JP" altLang="en-US" sz="2800" dirty="0" smtClean="0"/>
              <a:t>ソフトウェアファーストとは</a:t>
            </a:r>
            <a:endParaRPr kumimoji="1" lang="en-US" altLang="ja-JP" sz="2800" dirty="0" smtClean="0"/>
          </a:p>
          <a:p>
            <a:pPr algn="ctr"/>
            <a:r>
              <a:rPr kumimoji="1" lang="ja-JP" altLang="en-US" sz="2800" dirty="0" smtClean="0"/>
              <a:t>ソフトウェアの可能性を理解したうえで、</a:t>
            </a:r>
            <a:endParaRPr kumimoji="1" lang="en-US" altLang="ja-JP" sz="2800" dirty="0" smtClean="0"/>
          </a:p>
          <a:p>
            <a:pPr algn="ctr"/>
            <a:r>
              <a:rPr kumimoji="1" lang="ja-JP" altLang="en-US" sz="2800" dirty="0" smtClean="0"/>
              <a:t>ユーザーの感情に訴えるプロダクト開発を目指すこと</a:t>
            </a:r>
            <a:endParaRPr kumimoji="1" lang="ja-JP" altLang="en-US" sz="2800" dirty="0"/>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69" y="1642356"/>
            <a:ext cx="4163486" cy="2706266"/>
          </a:xfrm>
          <a:prstGeom prst="rect">
            <a:avLst/>
          </a:prstGeom>
        </p:spPr>
      </p:pic>
    </p:spTree>
    <p:extLst>
      <p:ext uri="{BB962C8B-B14F-4D97-AF65-F5344CB8AC3E}">
        <p14:creationId xmlns:p14="http://schemas.microsoft.com/office/powerpoint/2010/main" val="3081530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サービス化を支える開発手法</a:t>
            </a:r>
            <a:endParaRPr kumimoji="1" lang="ja-JP" altLang="en-US" dirty="0"/>
          </a:p>
        </p:txBody>
      </p:sp>
      <p:sp>
        <p:nvSpPr>
          <p:cNvPr id="4" name="フッター プレースホルダー 3"/>
          <p:cNvSpPr>
            <a:spLocks noGrp="1"/>
          </p:cNvSpPr>
          <p:nvPr>
            <p:ph type="ftr" sz="quarter" idx="11"/>
          </p:nvPr>
        </p:nvSpPr>
        <p:spPr/>
        <p:txBody>
          <a:bodyPr/>
          <a:lstStyle/>
          <a:p>
            <a:r>
              <a:rPr lang="en-US" smtClean="0"/>
              <a:t>https://coredou.com/</a:t>
            </a:r>
            <a:endParaRPr lang="en-US" dirty="0"/>
          </a:p>
        </p:txBody>
      </p:sp>
      <p:sp>
        <p:nvSpPr>
          <p:cNvPr id="5" name="テキスト ボックス 4"/>
          <p:cNvSpPr txBox="1"/>
          <p:nvPr/>
        </p:nvSpPr>
        <p:spPr>
          <a:xfrm>
            <a:off x="217918" y="5692857"/>
            <a:ext cx="2570437" cy="584775"/>
          </a:xfrm>
          <a:prstGeom prst="rect">
            <a:avLst/>
          </a:prstGeom>
          <a:noFill/>
        </p:spPr>
        <p:txBody>
          <a:bodyPr wrap="square" rtlCol="0">
            <a:spAutoFit/>
          </a:bodyPr>
          <a:lstStyle/>
          <a:p>
            <a:r>
              <a:rPr kumimoji="1" lang="ja-JP" altLang="en-US" sz="1600" dirty="0" smtClean="0"/>
              <a:t>仕事の進め方だけでなく、</a:t>
            </a:r>
            <a:endParaRPr kumimoji="1" lang="en-US" altLang="ja-JP" sz="1600" dirty="0"/>
          </a:p>
          <a:p>
            <a:r>
              <a:rPr kumimoji="1" lang="ja-JP" altLang="en-US" sz="1600" dirty="0" smtClean="0"/>
              <a:t>人や組織も変革が必要</a:t>
            </a:r>
            <a:endParaRPr kumimoji="1" lang="ja-JP" altLang="en-US" sz="1600" dirty="0"/>
          </a:p>
        </p:txBody>
      </p:sp>
      <p:sp>
        <p:nvSpPr>
          <p:cNvPr id="7" name="テキスト ボックス 6"/>
          <p:cNvSpPr txBox="1"/>
          <p:nvPr/>
        </p:nvSpPr>
        <p:spPr>
          <a:xfrm>
            <a:off x="6044055" y="5577012"/>
            <a:ext cx="3878877" cy="584775"/>
          </a:xfrm>
          <a:prstGeom prst="rect">
            <a:avLst/>
          </a:prstGeom>
          <a:noFill/>
        </p:spPr>
        <p:txBody>
          <a:bodyPr wrap="square" rtlCol="0">
            <a:spAutoFit/>
          </a:bodyPr>
          <a:lstStyle/>
          <a:p>
            <a:r>
              <a:rPr kumimoji="1" lang="ja-JP" altLang="en-US" sz="1600" dirty="0" smtClean="0"/>
              <a:t>ユーザーニーズは多様化</a:t>
            </a:r>
            <a:endParaRPr kumimoji="1" lang="en-US" altLang="ja-JP" sz="1600" dirty="0" smtClean="0"/>
          </a:p>
          <a:p>
            <a:r>
              <a:rPr kumimoji="1" lang="ja-JP" altLang="en-US" sz="1600" dirty="0" smtClean="0"/>
              <a:t>ユーザを理解し、最適な解を模索する</a:t>
            </a:r>
            <a:endParaRPr kumimoji="1" lang="en-US" altLang="ja-JP" sz="1600" dirty="0" smtClean="0"/>
          </a:p>
        </p:txBody>
      </p:sp>
      <p:sp>
        <p:nvSpPr>
          <p:cNvPr id="9" name="角丸四角形 8"/>
          <p:cNvSpPr/>
          <p:nvPr/>
        </p:nvSpPr>
        <p:spPr>
          <a:xfrm>
            <a:off x="200552" y="3256346"/>
            <a:ext cx="2694772" cy="2309080"/>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214985" y="1395538"/>
            <a:ext cx="2587216" cy="1708908"/>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10"/>
          <p:cNvSpPr/>
          <p:nvPr/>
        </p:nvSpPr>
        <p:spPr>
          <a:xfrm>
            <a:off x="3113515" y="5610581"/>
            <a:ext cx="2869596" cy="799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smtClean="0">
                <a:solidFill>
                  <a:schemeClr val="tx1"/>
                </a:solidFill>
              </a:rPr>
              <a:t>手段を学ぶだけでなく</a:t>
            </a:r>
            <a:endParaRPr kumimoji="1" lang="en-US" altLang="ja-JP" sz="1600" dirty="0" smtClean="0">
              <a:solidFill>
                <a:schemeClr val="tx1"/>
              </a:solidFill>
            </a:endParaRPr>
          </a:p>
          <a:p>
            <a:r>
              <a:rPr kumimoji="1" lang="ja-JP" altLang="en-US" sz="1600" dirty="0" smtClean="0">
                <a:solidFill>
                  <a:schemeClr val="tx1"/>
                </a:solidFill>
              </a:rPr>
              <a:t>背景</a:t>
            </a:r>
            <a:r>
              <a:rPr kumimoji="1" lang="ja-JP" altLang="en-US" sz="1600" dirty="0">
                <a:solidFill>
                  <a:schemeClr val="tx1"/>
                </a:solidFill>
              </a:rPr>
              <a:t>にある思想を</a:t>
            </a:r>
            <a:r>
              <a:rPr kumimoji="1" lang="ja-JP" altLang="en-US" sz="1600" dirty="0" smtClean="0">
                <a:solidFill>
                  <a:schemeClr val="tx1"/>
                </a:solidFill>
              </a:rPr>
              <a:t>理解し、</a:t>
            </a:r>
            <a:endParaRPr kumimoji="1" lang="en-US" altLang="ja-JP" sz="1600" dirty="0">
              <a:solidFill>
                <a:schemeClr val="tx1"/>
              </a:solidFill>
            </a:endParaRPr>
          </a:p>
          <a:p>
            <a:r>
              <a:rPr kumimoji="1" lang="ja-JP" altLang="en-US" sz="1600" dirty="0">
                <a:solidFill>
                  <a:schemeClr val="tx1"/>
                </a:solidFill>
              </a:rPr>
              <a:t>変化</a:t>
            </a:r>
            <a:r>
              <a:rPr kumimoji="1" lang="ja-JP" altLang="en-US" sz="1600" dirty="0" smtClean="0">
                <a:solidFill>
                  <a:schemeClr val="tx1"/>
                </a:solidFill>
              </a:rPr>
              <a:t>し続ける</a:t>
            </a:r>
            <a:endParaRPr kumimoji="1" lang="ja-JP" altLang="en-US" sz="1600" dirty="0">
              <a:solidFill>
                <a:schemeClr val="tx1"/>
              </a:solidFill>
            </a:endParaRPr>
          </a:p>
        </p:txBody>
      </p:sp>
      <p:sp>
        <p:nvSpPr>
          <p:cNvPr id="12" name="角丸四角形 11"/>
          <p:cNvSpPr/>
          <p:nvPr/>
        </p:nvSpPr>
        <p:spPr>
          <a:xfrm>
            <a:off x="6083422" y="3174611"/>
            <a:ext cx="3596801" cy="2731625"/>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3002054" y="2335088"/>
            <a:ext cx="2958479" cy="2315937"/>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5749614" y="1316518"/>
            <a:ext cx="3400031" cy="2326511"/>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3731478" y="1410543"/>
            <a:ext cx="1747777" cy="954107"/>
          </a:xfrm>
          <a:prstGeom prst="rect">
            <a:avLst/>
          </a:prstGeom>
          <a:noFill/>
        </p:spPr>
        <p:txBody>
          <a:bodyPr wrap="square" rtlCol="0">
            <a:spAutoFit/>
          </a:bodyPr>
          <a:lstStyle/>
          <a:p>
            <a:r>
              <a:rPr kumimoji="1" lang="en-US" altLang="ja-JP" sz="2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DevOps</a:t>
            </a:r>
          </a:p>
          <a:p>
            <a:r>
              <a:rPr kumimoji="1" lang="en-US" altLang="ja-JP" sz="2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Saa</a:t>
            </a:r>
            <a:r>
              <a:rPr kumimoji="1" lang="en-US" altLang="ja-JP"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a:t>
            </a:r>
            <a:endParaRPr kumimoji="1" lang="ja-JP" altLang="en-US"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16" name="角丸四角形 15"/>
          <p:cNvSpPr/>
          <p:nvPr/>
        </p:nvSpPr>
        <p:spPr>
          <a:xfrm>
            <a:off x="2942468" y="4365589"/>
            <a:ext cx="2927754" cy="1199836"/>
          </a:xfrm>
          <a:prstGeom prst="roundRect">
            <a:avLst/>
          </a:prstGeom>
          <a:blipFill dpi="0" rotWithShape="1">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solidFill>
                <a:schemeClr val="tx1"/>
              </a:solidFill>
            </a:endParaRPr>
          </a:p>
        </p:txBody>
      </p:sp>
      <p:sp>
        <p:nvSpPr>
          <p:cNvPr id="17" name="正方形/長方形 16"/>
          <p:cNvSpPr/>
          <p:nvPr/>
        </p:nvSpPr>
        <p:spPr>
          <a:xfrm>
            <a:off x="101600" y="677333"/>
            <a:ext cx="2889956" cy="57008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3048000" y="677333"/>
            <a:ext cx="2889956" cy="570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6005689" y="677333"/>
            <a:ext cx="3781777" cy="570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996851" y="748323"/>
            <a:ext cx="1509282" cy="523220"/>
          </a:xfrm>
          <a:prstGeom prst="rect">
            <a:avLst/>
          </a:prstGeom>
          <a:noFill/>
        </p:spPr>
        <p:txBody>
          <a:bodyPr wrap="square" rtlCol="0">
            <a:spAutoFit/>
          </a:bodyPr>
          <a:lstStyle/>
          <a:p>
            <a:r>
              <a:rPr kumimoji="1" lang="ja-JP" altLang="en-US" sz="28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変革</a:t>
            </a:r>
            <a:endParaRPr kumimoji="1" lang="ja-JP" altLang="en-US"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21" name="テキスト ボックス 20"/>
          <p:cNvSpPr txBox="1"/>
          <p:nvPr/>
        </p:nvSpPr>
        <p:spPr>
          <a:xfrm>
            <a:off x="3469117" y="748323"/>
            <a:ext cx="2310793" cy="523220"/>
          </a:xfrm>
          <a:prstGeom prst="rect">
            <a:avLst/>
          </a:prstGeom>
          <a:noFill/>
        </p:spPr>
        <p:txBody>
          <a:bodyPr wrap="square" rtlCol="0">
            <a:spAutoFit/>
          </a:bodyPr>
          <a:lstStyle/>
          <a:p>
            <a:r>
              <a:rPr kumimoji="1" lang="ja-JP" altLang="en-US" sz="28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変化し続ける</a:t>
            </a:r>
            <a:endParaRPr kumimoji="1" lang="ja-JP" altLang="en-US"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22" name="テキスト ボックス 21"/>
          <p:cNvSpPr txBox="1"/>
          <p:nvPr/>
        </p:nvSpPr>
        <p:spPr>
          <a:xfrm>
            <a:off x="6105070" y="748323"/>
            <a:ext cx="3597728" cy="523220"/>
          </a:xfrm>
          <a:prstGeom prst="rect">
            <a:avLst/>
          </a:prstGeom>
          <a:noFill/>
        </p:spPr>
        <p:txBody>
          <a:bodyPr wrap="square" rtlCol="0">
            <a:spAutoFit/>
          </a:bodyPr>
          <a:lstStyle/>
          <a:p>
            <a:r>
              <a:rPr kumimoji="1" lang="ja-JP" altLang="en-US" sz="28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現代のプロダクト企画</a:t>
            </a:r>
            <a:endParaRPr kumimoji="1" lang="ja-JP" altLang="en-US"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4023687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ソフトウェアファースト</a:t>
            </a:r>
            <a:endParaRPr kumimoji="1" lang="ja-JP" altLang="en-US" dirty="0"/>
          </a:p>
        </p:txBody>
      </p:sp>
      <p:sp>
        <p:nvSpPr>
          <p:cNvPr id="4" name="フッター プレースホルダー 3"/>
          <p:cNvSpPr>
            <a:spLocks noGrp="1"/>
          </p:cNvSpPr>
          <p:nvPr>
            <p:ph type="ftr" sz="quarter" idx="11"/>
          </p:nvPr>
        </p:nvSpPr>
        <p:spPr/>
        <p:txBody>
          <a:bodyPr/>
          <a:lstStyle/>
          <a:p>
            <a:r>
              <a:rPr lang="en-US" smtClean="0"/>
              <a:t>https://coredou.com/</a:t>
            </a:r>
            <a:endParaRPr lang="en-US" dirty="0"/>
          </a:p>
        </p:txBody>
      </p:sp>
      <p:sp>
        <p:nvSpPr>
          <p:cNvPr id="7" name="テキスト ボックス 6"/>
          <p:cNvSpPr txBox="1"/>
          <p:nvPr/>
        </p:nvSpPr>
        <p:spPr>
          <a:xfrm>
            <a:off x="475545" y="632286"/>
            <a:ext cx="8954911" cy="1200329"/>
          </a:xfrm>
          <a:prstGeom prst="rect">
            <a:avLst/>
          </a:prstGeom>
          <a:blipFill>
            <a:blip r:embed="rId3"/>
            <a:stretch>
              <a:fillRect/>
            </a:stretch>
          </a:blipFill>
        </p:spPr>
        <p:txBody>
          <a:bodyPr wrap="square" rtlCol="0">
            <a:spAutoFit/>
          </a:bodyPr>
          <a:lstStyle/>
          <a:p>
            <a:pPr algn="ctr"/>
            <a:r>
              <a:rPr kumimoji="1" lang="ja-JP" altLang="en-US" sz="2400" dirty="0" smtClean="0">
                <a:solidFill>
                  <a:schemeClr val="bg1"/>
                </a:solidFill>
                <a:hlinkClick r:id="rId4"/>
              </a:rPr>
              <a:t>「</a:t>
            </a:r>
            <a:r>
              <a:rPr kumimoji="1" lang="en-US" altLang="ja-JP" sz="2400" dirty="0" smtClean="0">
                <a:solidFill>
                  <a:schemeClr val="bg1"/>
                </a:solidFill>
                <a:hlinkClick r:id="rId4"/>
              </a:rPr>
              <a:t>Why</a:t>
            </a:r>
            <a:r>
              <a:rPr kumimoji="1" lang="ja-JP" altLang="en-US" sz="2400" dirty="0" smtClean="0">
                <a:solidFill>
                  <a:schemeClr val="bg1"/>
                </a:solidFill>
                <a:hlinkClick r:id="rId4"/>
              </a:rPr>
              <a:t> </a:t>
            </a:r>
            <a:r>
              <a:rPr kumimoji="1" lang="en-US" altLang="ja-JP" sz="2400" dirty="0" smtClean="0">
                <a:solidFill>
                  <a:schemeClr val="bg1"/>
                </a:solidFill>
                <a:hlinkClick r:id="rId4"/>
              </a:rPr>
              <a:t>Software</a:t>
            </a:r>
            <a:r>
              <a:rPr kumimoji="1" lang="ja-JP" altLang="en-US" sz="2400" dirty="0" smtClean="0">
                <a:solidFill>
                  <a:schemeClr val="bg1"/>
                </a:solidFill>
                <a:hlinkClick r:id="rId4"/>
              </a:rPr>
              <a:t> </a:t>
            </a:r>
            <a:r>
              <a:rPr kumimoji="1" lang="en-US" altLang="ja-JP" sz="2400" dirty="0" smtClean="0">
                <a:solidFill>
                  <a:schemeClr val="bg1"/>
                </a:solidFill>
                <a:hlinkClick r:id="rId4"/>
              </a:rPr>
              <a:t>is</a:t>
            </a:r>
            <a:r>
              <a:rPr kumimoji="1" lang="ja-JP" altLang="en-US" sz="2400" dirty="0" smtClean="0">
                <a:solidFill>
                  <a:schemeClr val="bg1"/>
                </a:solidFill>
                <a:hlinkClick r:id="rId4"/>
              </a:rPr>
              <a:t> </a:t>
            </a:r>
            <a:r>
              <a:rPr kumimoji="1" lang="en-US" altLang="ja-JP" sz="2400" dirty="0" smtClean="0">
                <a:solidFill>
                  <a:schemeClr val="bg1"/>
                </a:solidFill>
                <a:hlinkClick r:id="rId4"/>
              </a:rPr>
              <a:t>Eating</a:t>
            </a:r>
            <a:r>
              <a:rPr kumimoji="1" lang="ja-JP" altLang="en-US" sz="2400" dirty="0" smtClean="0">
                <a:solidFill>
                  <a:schemeClr val="bg1"/>
                </a:solidFill>
                <a:hlinkClick r:id="rId4"/>
              </a:rPr>
              <a:t> </a:t>
            </a:r>
            <a:r>
              <a:rPr kumimoji="1" lang="en-US" altLang="ja-JP" sz="2400" dirty="0" smtClean="0">
                <a:solidFill>
                  <a:schemeClr val="bg1"/>
                </a:solidFill>
                <a:hlinkClick r:id="rId4"/>
              </a:rPr>
              <a:t>the</a:t>
            </a:r>
            <a:r>
              <a:rPr kumimoji="1" lang="ja-JP" altLang="en-US" sz="2400" dirty="0" smtClean="0">
                <a:solidFill>
                  <a:schemeClr val="bg1"/>
                </a:solidFill>
                <a:hlinkClick r:id="rId4"/>
              </a:rPr>
              <a:t> </a:t>
            </a:r>
            <a:r>
              <a:rPr kumimoji="1" lang="en-US" altLang="ja-JP" sz="2400" dirty="0" smtClean="0">
                <a:solidFill>
                  <a:schemeClr val="bg1"/>
                </a:solidFill>
                <a:hlinkClick r:id="rId4"/>
              </a:rPr>
              <a:t>World</a:t>
            </a:r>
            <a:r>
              <a:rPr kumimoji="1" lang="ja-JP" altLang="en-US" sz="2400" dirty="0" smtClean="0">
                <a:solidFill>
                  <a:schemeClr val="bg1"/>
                </a:solidFill>
                <a:hlinkClick r:id="rId4"/>
              </a:rPr>
              <a:t>」</a:t>
            </a:r>
            <a:endParaRPr kumimoji="1" lang="en-US" altLang="ja-JP" sz="2400" dirty="0" smtClean="0">
              <a:solidFill>
                <a:schemeClr val="bg1"/>
              </a:solidFill>
            </a:endParaRPr>
          </a:p>
          <a:p>
            <a:pPr algn="ctr"/>
            <a:r>
              <a:rPr kumimoji="1" lang="ja-JP" altLang="en-US" sz="2400" dirty="0" smtClean="0">
                <a:solidFill>
                  <a:schemeClr val="bg1"/>
                </a:solidFill>
              </a:rPr>
              <a:t>映画業界から農業、国防までさまざまな業界が</a:t>
            </a:r>
            <a:endParaRPr kumimoji="1" lang="en-US" altLang="ja-JP" sz="2400" dirty="0" smtClean="0">
              <a:solidFill>
                <a:schemeClr val="bg1"/>
              </a:solidFill>
            </a:endParaRPr>
          </a:p>
          <a:p>
            <a:pPr algn="ctr"/>
            <a:r>
              <a:rPr kumimoji="1" lang="ja-JP" altLang="en-US" sz="2400" dirty="0" smtClean="0">
                <a:solidFill>
                  <a:schemeClr val="bg1"/>
                </a:solidFill>
              </a:rPr>
              <a:t>ソフトウェア企業によってディスラプト</a:t>
            </a:r>
            <a:r>
              <a:rPr kumimoji="1" lang="en-US" altLang="ja-JP" sz="2400" dirty="0" smtClean="0">
                <a:solidFill>
                  <a:schemeClr val="bg1"/>
                </a:solidFill>
              </a:rPr>
              <a:t>(</a:t>
            </a:r>
            <a:r>
              <a:rPr kumimoji="1" lang="ja-JP" altLang="en-US" sz="2400" dirty="0" smtClean="0">
                <a:solidFill>
                  <a:schemeClr val="bg1"/>
                </a:solidFill>
              </a:rPr>
              <a:t>破壊</a:t>
            </a:r>
            <a:r>
              <a:rPr kumimoji="1" lang="en-US" altLang="ja-JP" sz="2400" dirty="0" smtClean="0">
                <a:solidFill>
                  <a:schemeClr val="bg1"/>
                </a:solidFill>
              </a:rPr>
              <a:t>)</a:t>
            </a:r>
            <a:r>
              <a:rPr kumimoji="1" lang="ja-JP" altLang="en-US" sz="2400" dirty="0" smtClean="0">
                <a:solidFill>
                  <a:schemeClr val="bg1"/>
                </a:solidFill>
              </a:rPr>
              <a:t>されている</a:t>
            </a:r>
            <a:endParaRPr kumimoji="1" lang="en-US" altLang="ja-JP" sz="2400" dirty="0" smtClean="0">
              <a:solidFill>
                <a:schemeClr val="bg1"/>
              </a:solidFill>
            </a:endParaRPr>
          </a:p>
        </p:txBody>
      </p:sp>
      <p:sp>
        <p:nvSpPr>
          <p:cNvPr id="8" name="テキスト ボックス 7"/>
          <p:cNvSpPr txBox="1"/>
          <p:nvPr/>
        </p:nvSpPr>
        <p:spPr>
          <a:xfrm>
            <a:off x="304802" y="3369517"/>
            <a:ext cx="3002845" cy="646331"/>
          </a:xfrm>
          <a:prstGeom prst="rect">
            <a:avLst/>
          </a:prstGeom>
          <a:noFill/>
        </p:spPr>
        <p:txBody>
          <a:bodyPr wrap="square" rtlCol="0">
            <a:spAutoFit/>
          </a:bodyPr>
          <a:lstStyle/>
          <a:p>
            <a:r>
              <a:rPr kumimoji="1" lang="ja-JP" altLang="en-US" dirty="0" smtClean="0"/>
              <a:t>ソフトウェアの流儀、可能性、</a:t>
            </a:r>
            <a:endParaRPr kumimoji="1" lang="en-US" altLang="ja-JP" dirty="0" smtClean="0"/>
          </a:p>
          <a:p>
            <a:r>
              <a:rPr kumimoji="1" lang="ja-JP" altLang="en-US" dirty="0" smtClean="0"/>
              <a:t>限界を知る</a:t>
            </a:r>
            <a:endParaRPr kumimoji="1" lang="en-US" altLang="ja-JP" dirty="0" smtClean="0"/>
          </a:p>
        </p:txBody>
      </p:sp>
      <p:sp>
        <p:nvSpPr>
          <p:cNvPr id="9" name="テキスト ボックス 8"/>
          <p:cNvSpPr txBox="1"/>
          <p:nvPr/>
        </p:nvSpPr>
        <p:spPr>
          <a:xfrm>
            <a:off x="293510" y="5813887"/>
            <a:ext cx="3531903" cy="646331"/>
          </a:xfrm>
          <a:prstGeom prst="rect">
            <a:avLst/>
          </a:prstGeom>
          <a:noFill/>
        </p:spPr>
        <p:txBody>
          <a:bodyPr wrap="square" rtlCol="0">
            <a:spAutoFit/>
          </a:bodyPr>
          <a:lstStyle/>
          <a:p>
            <a:r>
              <a:rPr kumimoji="1" lang="ja-JP" altLang="en-US" dirty="0" smtClean="0"/>
              <a:t>失敗することを前提に、</a:t>
            </a:r>
            <a:endParaRPr kumimoji="1" lang="en-US" altLang="ja-JP" dirty="0" smtClean="0"/>
          </a:p>
          <a:p>
            <a:r>
              <a:rPr kumimoji="1" lang="ja-JP" altLang="en-US" dirty="0" smtClean="0"/>
              <a:t>作っては壊すことを</a:t>
            </a:r>
            <a:r>
              <a:rPr kumimoji="1" lang="ja-JP" altLang="en-US" dirty="0" err="1" smtClean="0"/>
              <a:t>良し</a:t>
            </a:r>
            <a:r>
              <a:rPr kumimoji="1" lang="ja-JP" altLang="en-US" dirty="0" smtClean="0"/>
              <a:t>とする文化</a:t>
            </a:r>
            <a:endParaRPr kumimoji="1" lang="en-US" altLang="ja-JP" dirty="0" smtClean="0"/>
          </a:p>
        </p:txBody>
      </p:sp>
      <p:sp>
        <p:nvSpPr>
          <p:cNvPr id="12" name="角丸四角形 11"/>
          <p:cNvSpPr/>
          <p:nvPr/>
        </p:nvSpPr>
        <p:spPr>
          <a:xfrm>
            <a:off x="381177" y="1946833"/>
            <a:ext cx="2136248" cy="1451122"/>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460200" y="4018841"/>
            <a:ext cx="1989492" cy="1764741"/>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4" name="角丸四角形 13"/>
          <p:cNvSpPr/>
          <p:nvPr/>
        </p:nvSpPr>
        <p:spPr>
          <a:xfrm>
            <a:off x="539222" y="3984975"/>
            <a:ext cx="1772290" cy="1132020"/>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p:cNvSpPr/>
          <p:nvPr/>
        </p:nvSpPr>
        <p:spPr>
          <a:xfrm>
            <a:off x="4072637" y="2037144"/>
            <a:ext cx="2945112" cy="2207479"/>
          </a:xfrm>
          <a:prstGeom prst="round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7264397" y="3296351"/>
            <a:ext cx="2381956" cy="2675466"/>
          </a:xfrm>
          <a:prstGeom prst="round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4129082" y="4662310"/>
            <a:ext cx="2486205" cy="1621634"/>
          </a:xfrm>
          <a:prstGeom prst="roundRect">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4042937" y="1975664"/>
            <a:ext cx="2865858" cy="369332"/>
          </a:xfrm>
          <a:prstGeom prst="rect">
            <a:avLst/>
          </a:prstGeom>
          <a:solidFill>
            <a:schemeClr val="accent2">
              <a:lumMod val="20000"/>
              <a:lumOff val="80000"/>
            </a:schemeClr>
          </a:solid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kumimoji="1" lang="ja-JP" altLang="en-US" b="1" dirty="0" smtClean="0">
                <a:ln/>
                <a:solidFill>
                  <a:schemeClr val="accent3"/>
                </a:solidFill>
              </a:rPr>
              <a:t>変化しないものを理解する</a:t>
            </a:r>
            <a:endParaRPr kumimoji="1" lang="en-US" altLang="ja-JP" b="1" dirty="0" smtClean="0">
              <a:ln/>
              <a:solidFill>
                <a:schemeClr val="accent3"/>
              </a:solidFill>
            </a:endParaRPr>
          </a:p>
        </p:txBody>
      </p:sp>
      <p:sp>
        <p:nvSpPr>
          <p:cNvPr id="19" name="テキスト ボックス 18"/>
          <p:cNvSpPr txBox="1"/>
          <p:nvPr/>
        </p:nvSpPr>
        <p:spPr>
          <a:xfrm>
            <a:off x="7318022" y="2836289"/>
            <a:ext cx="2300110" cy="646331"/>
          </a:xfrm>
          <a:prstGeom prst="rect">
            <a:avLst/>
          </a:prstGeom>
          <a:solidFill>
            <a:schemeClr val="accent2">
              <a:lumMod val="20000"/>
              <a:lumOff val="80000"/>
            </a:schemeClr>
          </a:solid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defPPr>
              <a:defRPr lang="en-US"/>
            </a:defPPr>
            <a:lvl1pPr>
              <a:defRPr kumimoji="1" b="1">
                <a:ln/>
                <a:solidFill>
                  <a:schemeClr val="accent3"/>
                </a:solidFill>
              </a:defRPr>
            </a:lvl1pPr>
          </a:lstStyle>
          <a:p>
            <a:r>
              <a:rPr lang="ja-JP" altLang="en-US" dirty="0" smtClean="0"/>
              <a:t>成し遂げる</a:t>
            </a:r>
            <a:r>
              <a:rPr lang="ja-JP" altLang="en-US" dirty="0"/>
              <a:t>ため</a:t>
            </a:r>
            <a:r>
              <a:rPr lang="ja-JP" altLang="en-US" dirty="0" smtClean="0"/>
              <a:t>に</a:t>
            </a:r>
            <a:endParaRPr lang="en-US" altLang="ja-JP" dirty="0" smtClean="0"/>
          </a:p>
          <a:p>
            <a:r>
              <a:rPr lang="ja-JP" altLang="en-US" dirty="0" smtClean="0"/>
              <a:t>考える、考え続ける</a:t>
            </a:r>
            <a:endParaRPr lang="en-US" altLang="ja-JP" dirty="0"/>
          </a:p>
        </p:txBody>
      </p:sp>
      <p:sp>
        <p:nvSpPr>
          <p:cNvPr id="10" name="テキスト ボックス 9"/>
          <p:cNvSpPr txBox="1"/>
          <p:nvPr/>
        </p:nvSpPr>
        <p:spPr>
          <a:xfrm>
            <a:off x="4072465" y="4269979"/>
            <a:ext cx="2791178" cy="369332"/>
          </a:xfrm>
          <a:prstGeom prst="rect">
            <a:avLst/>
          </a:prstGeom>
          <a:solidFill>
            <a:schemeClr val="accent2">
              <a:lumMod val="20000"/>
              <a:lumOff val="80000"/>
            </a:schemeClr>
          </a:solid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defPPr>
              <a:defRPr lang="en-US"/>
            </a:defPPr>
            <a:lvl1pPr>
              <a:defRPr kumimoji="1" b="1">
                <a:ln/>
                <a:solidFill>
                  <a:schemeClr val="accent3"/>
                </a:solidFill>
              </a:defRPr>
            </a:lvl1pPr>
          </a:lstStyle>
          <a:p>
            <a:r>
              <a:rPr lang="ja-JP" altLang="en-US" dirty="0"/>
              <a:t>成し遂げようとする執念</a:t>
            </a:r>
            <a:endParaRPr lang="en-US" altLang="ja-JP" dirty="0"/>
          </a:p>
        </p:txBody>
      </p:sp>
      <p:sp>
        <p:nvSpPr>
          <p:cNvPr id="3" name="正方形/長方形 2"/>
          <p:cNvSpPr/>
          <p:nvPr/>
        </p:nvSpPr>
        <p:spPr>
          <a:xfrm>
            <a:off x="225779" y="1919112"/>
            <a:ext cx="3510844" cy="45155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3804357" y="1919112"/>
            <a:ext cx="5983110" cy="45155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27972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692394" y="1122363"/>
            <a:ext cx="8521212" cy="2387600"/>
          </a:xfrm>
        </p:spPr>
        <p:txBody>
          <a:bodyPr/>
          <a:lstStyle/>
          <a:p>
            <a:r>
              <a:rPr kumimoji="1" lang="en-US" altLang="ja-JP" dirty="0" smtClean="0"/>
              <a:t>IT</a:t>
            </a:r>
            <a:r>
              <a:rPr kumimoji="1" lang="ja-JP" altLang="en-US" dirty="0" err="1" smtClean="0"/>
              <a:t>、</a:t>
            </a:r>
            <a:r>
              <a:rPr kumimoji="1" lang="ja-JP" altLang="en-US" dirty="0" smtClean="0"/>
              <a:t>ネットの</a:t>
            </a:r>
            <a:r>
              <a:rPr kumimoji="1" lang="en-US" altLang="ja-JP" dirty="0" smtClean="0"/>
              <a:t>20</a:t>
            </a:r>
            <a:r>
              <a:rPr kumimoji="1" lang="ja-JP" altLang="en-US" dirty="0" smtClean="0"/>
              <a:t>年戦争に負けた</a:t>
            </a:r>
            <a:r>
              <a:rPr kumimoji="1" lang="en-US" altLang="ja-JP" dirty="0" smtClean="0"/>
              <a:t/>
            </a:r>
            <a:br>
              <a:rPr kumimoji="1" lang="en-US" altLang="ja-JP" dirty="0" smtClean="0"/>
            </a:br>
            <a:r>
              <a:rPr kumimoji="1" lang="ja-JP" altLang="en-US" dirty="0" smtClean="0"/>
              <a:t>日本の課題と光明</a:t>
            </a:r>
            <a:endParaRPr kumimoji="1" lang="ja-JP" altLang="en-US" dirty="0"/>
          </a:p>
        </p:txBody>
      </p:sp>
      <p:sp>
        <p:nvSpPr>
          <p:cNvPr id="6" name="サブタイトル 5"/>
          <p:cNvSpPr>
            <a:spLocks noGrp="1"/>
          </p:cNvSpPr>
          <p:nvPr>
            <p:ph type="subTitle"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r>
              <a:rPr lang="en-US" smtClean="0"/>
              <a:t>https://coredou.com/</a:t>
            </a:r>
            <a:endParaRPr lang="en-US" dirty="0"/>
          </a:p>
        </p:txBody>
      </p:sp>
    </p:spTree>
    <p:extLst>
      <p:ext uri="{BB962C8B-B14F-4D97-AF65-F5344CB8AC3E}">
        <p14:creationId xmlns:p14="http://schemas.microsoft.com/office/powerpoint/2010/main" val="823476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日本経済の没落と</a:t>
            </a:r>
            <a:r>
              <a:rPr kumimoji="1" lang="en-US" altLang="ja-JP" dirty="0" smtClean="0"/>
              <a:t>IT</a:t>
            </a:r>
            <a:r>
              <a:rPr kumimoji="1" lang="ja-JP" altLang="en-US" dirty="0" smtClean="0"/>
              <a:t>産業力の関係</a:t>
            </a:r>
            <a:endParaRPr kumimoji="1" lang="ja-JP" altLang="en-US" dirty="0"/>
          </a:p>
        </p:txBody>
      </p:sp>
      <p:sp>
        <p:nvSpPr>
          <p:cNvPr id="4" name="フッター プレースホルダー 3"/>
          <p:cNvSpPr>
            <a:spLocks noGrp="1"/>
          </p:cNvSpPr>
          <p:nvPr>
            <p:ph type="ftr" sz="quarter" idx="11"/>
          </p:nvPr>
        </p:nvSpPr>
        <p:spPr/>
        <p:txBody>
          <a:bodyPr/>
          <a:lstStyle/>
          <a:p>
            <a:r>
              <a:rPr lang="en-US" smtClean="0"/>
              <a:t>https://coredou.com/</a:t>
            </a:r>
            <a:endParaRPr lang="en-US" dirty="0"/>
          </a:p>
        </p:txBody>
      </p:sp>
      <p:sp>
        <p:nvSpPr>
          <p:cNvPr id="5" name="テキスト ボックス 4"/>
          <p:cNvSpPr txBox="1"/>
          <p:nvPr/>
        </p:nvSpPr>
        <p:spPr>
          <a:xfrm>
            <a:off x="4069931" y="822874"/>
            <a:ext cx="5480754" cy="1477328"/>
          </a:xfrm>
          <a:prstGeom prst="rect">
            <a:avLst/>
          </a:prstGeom>
          <a:noFill/>
        </p:spPr>
        <p:txBody>
          <a:bodyPr wrap="square" rtlCol="0">
            <a:spAutoFit/>
          </a:bodyPr>
          <a:lstStyle/>
          <a:p>
            <a:r>
              <a:rPr kumimoji="1" lang="ja-JP" altLang="en-US" dirty="0" smtClean="0"/>
              <a:t>ソフトウェアファーストなサービス開発</a:t>
            </a:r>
            <a:endParaRPr kumimoji="1" lang="en-US" altLang="ja-JP" dirty="0" smtClean="0"/>
          </a:p>
          <a:p>
            <a:r>
              <a:rPr kumimoji="1" lang="ja-JP" altLang="en-US" dirty="0" smtClean="0"/>
              <a:t>＜米国企業</a:t>
            </a:r>
            <a:r>
              <a:rPr kumimoji="1" lang="ja-JP" altLang="en-US" dirty="0"/>
              <a:t>＞</a:t>
            </a:r>
            <a:endParaRPr kumimoji="1" lang="en-US" altLang="ja-JP" dirty="0" smtClean="0"/>
          </a:p>
          <a:p>
            <a:r>
              <a:rPr kumimoji="1" lang="en-US" altLang="ja-JP" dirty="0" smtClean="0"/>
              <a:t>GAFA(</a:t>
            </a:r>
            <a:r>
              <a:rPr kumimoji="1" lang="ja-JP" altLang="en-US" dirty="0" smtClean="0"/>
              <a:t>グーグル、アップル、フェイスブック、</a:t>
            </a:r>
            <a:r>
              <a:rPr kumimoji="1" lang="ja-JP" altLang="en-US" dirty="0"/>
              <a:t>アマゾン</a:t>
            </a:r>
            <a:r>
              <a:rPr kumimoji="1" lang="en-US" altLang="ja-JP" dirty="0" smtClean="0"/>
              <a:t>)</a:t>
            </a:r>
          </a:p>
          <a:p>
            <a:r>
              <a:rPr kumimoji="1" lang="ja-JP" altLang="en-US" dirty="0" smtClean="0"/>
              <a:t>＜中国企業</a:t>
            </a:r>
            <a:r>
              <a:rPr kumimoji="1" lang="ja-JP" altLang="en-US" dirty="0"/>
              <a:t>＞</a:t>
            </a:r>
            <a:endParaRPr kumimoji="1" lang="en-US" altLang="ja-JP" dirty="0" smtClean="0"/>
          </a:p>
          <a:p>
            <a:r>
              <a:rPr kumimoji="1" lang="en-US" altLang="ja-JP" dirty="0" smtClean="0"/>
              <a:t>BAT(</a:t>
            </a:r>
            <a:r>
              <a:rPr kumimoji="1" lang="ja-JP" altLang="en-US" dirty="0" smtClean="0"/>
              <a:t>バイドゥ、アリババ、テンセント</a:t>
            </a:r>
            <a:r>
              <a:rPr kumimoji="1" lang="en-US" altLang="ja-JP" dirty="0" smtClean="0"/>
              <a:t>)</a:t>
            </a:r>
            <a:endParaRPr kumimoji="1" lang="ja-JP" altLang="en-US" dirty="0"/>
          </a:p>
        </p:txBody>
      </p:sp>
      <p:sp>
        <p:nvSpPr>
          <p:cNvPr id="6" name="テキスト ボックス 5"/>
          <p:cNvSpPr txBox="1"/>
          <p:nvPr/>
        </p:nvSpPr>
        <p:spPr>
          <a:xfrm>
            <a:off x="4210003" y="4790597"/>
            <a:ext cx="5527320" cy="923330"/>
          </a:xfrm>
          <a:prstGeom prst="rect">
            <a:avLst/>
          </a:prstGeom>
          <a:noFill/>
        </p:spPr>
        <p:txBody>
          <a:bodyPr wrap="square" rtlCol="0">
            <a:spAutoFit/>
          </a:bodyPr>
          <a:lstStyle/>
          <a:p>
            <a:r>
              <a:rPr kumimoji="1" lang="ja-JP" altLang="en-US" dirty="0" smtClean="0"/>
              <a:t>世界の時価総額ランキング</a:t>
            </a:r>
            <a:endParaRPr kumimoji="1" lang="en-US" altLang="ja-JP" dirty="0" smtClean="0"/>
          </a:p>
          <a:p>
            <a:r>
              <a:rPr kumimoji="1" lang="en-US" altLang="ja-JP" dirty="0" smtClean="0"/>
              <a:t>1989</a:t>
            </a:r>
            <a:r>
              <a:rPr kumimoji="1" lang="ja-JP" altLang="en-US" dirty="0" smtClean="0"/>
              <a:t>年：上位</a:t>
            </a:r>
            <a:r>
              <a:rPr kumimoji="1" lang="en-US" altLang="ja-JP" dirty="0" smtClean="0"/>
              <a:t>50</a:t>
            </a:r>
            <a:r>
              <a:rPr kumimoji="1" lang="ja-JP" altLang="en-US" dirty="0" smtClean="0"/>
              <a:t>社中、</a:t>
            </a:r>
            <a:r>
              <a:rPr kumimoji="1" lang="en-US" altLang="ja-JP" dirty="0" smtClean="0"/>
              <a:t>32</a:t>
            </a:r>
            <a:r>
              <a:rPr kumimoji="1" lang="ja-JP" altLang="en-US" dirty="0" smtClean="0"/>
              <a:t>社が日本企業</a:t>
            </a:r>
            <a:endParaRPr kumimoji="1" lang="en-US" altLang="ja-JP" dirty="0" smtClean="0"/>
          </a:p>
          <a:p>
            <a:r>
              <a:rPr kumimoji="1" lang="en-US" altLang="ja-JP" dirty="0" smtClean="0"/>
              <a:t>2018</a:t>
            </a:r>
            <a:r>
              <a:rPr kumimoji="1" lang="ja-JP" altLang="en-US" dirty="0" smtClean="0"/>
              <a:t>年：</a:t>
            </a:r>
            <a:r>
              <a:rPr kumimoji="1" lang="ja-JP" altLang="en-US" dirty="0"/>
              <a:t>上位</a:t>
            </a:r>
            <a:r>
              <a:rPr kumimoji="1" lang="en-US" altLang="ja-JP" dirty="0"/>
              <a:t>50</a:t>
            </a:r>
            <a:r>
              <a:rPr kumimoji="1" lang="ja-JP" altLang="en-US" dirty="0"/>
              <a:t>社中</a:t>
            </a:r>
            <a:r>
              <a:rPr kumimoji="1" lang="ja-JP" altLang="en-US" dirty="0" smtClean="0"/>
              <a:t>、</a:t>
            </a:r>
            <a:r>
              <a:rPr kumimoji="1" lang="en-US" altLang="ja-JP" dirty="0"/>
              <a:t>1</a:t>
            </a:r>
            <a:r>
              <a:rPr kumimoji="1" lang="ja-JP" altLang="en-US" dirty="0" smtClean="0"/>
              <a:t>社</a:t>
            </a:r>
            <a:r>
              <a:rPr kumimoji="1" lang="en-US" altLang="ja-JP" dirty="0" smtClean="0"/>
              <a:t>(</a:t>
            </a:r>
            <a:r>
              <a:rPr kumimoji="1" lang="ja-JP" altLang="en-US" dirty="0" smtClean="0"/>
              <a:t>豊田自動車</a:t>
            </a:r>
            <a:r>
              <a:rPr kumimoji="1" lang="en-US" altLang="ja-JP" dirty="0" smtClean="0"/>
              <a:t>)</a:t>
            </a:r>
            <a:r>
              <a:rPr kumimoji="1" lang="ja-JP" altLang="en-US" dirty="0" smtClean="0"/>
              <a:t>のみ</a:t>
            </a:r>
            <a:endParaRPr kumimoji="1" lang="en-US" altLang="ja-JP" dirty="0" smtClean="0"/>
          </a:p>
        </p:txBody>
      </p:sp>
      <p:pic>
        <p:nvPicPr>
          <p:cNvPr id="1026" name="Picture 2" descr="https://media.startup-db.com/wp/wp-content/uploads/2019/07/image-1-mi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25" y="745066"/>
            <a:ext cx="3831168" cy="5542845"/>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139700" y="6244145"/>
            <a:ext cx="4953000" cy="261610"/>
          </a:xfrm>
          <a:prstGeom prst="rect">
            <a:avLst/>
          </a:prstGeom>
        </p:spPr>
        <p:txBody>
          <a:bodyPr>
            <a:spAutoFit/>
          </a:bodyPr>
          <a:lstStyle/>
          <a:p>
            <a:r>
              <a:rPr lang="en-US" altLang="ja-JP" sz="1100" dirty="0">
                <a:hlinkClick r:id="rId3"/>
              </a:rPr>
              <a:t>https://media.startup-db.com/research/marketcap-global</a:t>
            </a:r>
            <a:endParaRPr lang="ja-JP" altLang="en-US" sz="1100" dirty="0"/>
          </a:p>
        </p:txBody>
      </p:sp>
      <p:sp>
        <p:nvSpPr>
          <p:cNvPr id="9" name="角丸四角形 8"/>
          <p:cNvSpPr/>
          <p:nvPr/>
        </p:nvSpPr>
        <p:spPr>
          <a:xfrm>
            <a:off x="4375230" y="2348282"/>
            <a:ext cx="3669174" cy="2293038"/>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4316874" y="5903893"/>
            <a:ext cx="5255390" cy="830997"/>
          </a:xfrm>
          <a:prstGeom prst="rect">
            <a:avLst/>
          </a:prstGeom>
          <a:solidFill>
            <a:schemeClr val="accent1">
              <a:lumMod val="20000"/>
              <a:lumOff val="80000"/>
            </a:schemeClr>
          </a:solidFill>
        </p:spPr>
        <p:txBody>
          <a:bodyPr wrap="square">
            <a:spAutoFit/>
          </a:bodyPr>
          <a:lstStyle/>
          <a:p>
            <a:r>
              <a:rPr kumimoji="1" lang="ja-JP" altLang="en-US" sz="2400" dirty="0" smtClean="0">
                <a:solidFill>
                  <a:srgbClr val="FF0000"/>
                </a:solidFill>
              </a:rPr>
              <a:t>日本</a:t>
            </a:r>
            <a:r>
              <a:rPr kumimoji="1" lang="ja-JP" altLang="en-US" sz="2400" dirty="0">
                <a:solidFill>
                  <a:srgbClr val="FF0000"/>
                </a:solidFill>
              </a:rPr>
              <a:t>企業</a:t>
            </a:r>
            <a:r>
              <a:rPr kumimoji="1" lang="ja-JP" altLang="en-US" sz="2400" dirty="0" smtClean="0">
                <a:solidFill>
                  <a:srgbClr val="FF0000"/>
                </a:solidFill>
              </a:rPr>
              <a:t>は</a:t>
            </a:r>
            <a:endParaRPr kumimoji="1" lang="en-US" altLang="ja-JP" sz="2400" dirty="0" smtClean="0">
              <a:solidFill>
                <a:srgbClr val="FF0000"/>
              </a:solidFill>
            </a:endParaRPr>
          </a:p>
          <a:p>
            <a:r>
              <a:rPr kumimoji="1" lang="ja-JP" altLang="en-US" sz="2400" dirty="0" smtClean="0">
                <a:solidFill>
                  <a:srgbClr val="FF0000"/>
                </a:solidFill>
              </a:rPr>
              <a:t>「</a:t>
            </a:r>
            <a:r>
              <a:rPr kumimoji="1" lang="ja-JP" altLang="en-US" sz="2400" dirty="0">
                <a:solidFill>
                  <a:srgbClr val="FF0000"/>
                </a:solidFill>
              </a:rPr>
              <a:t>ソフトウェア開発力の競争」に</a:t>
            </a:r>
            <a:r>
              <a:rPr kumimoji="1" lang="ja-JP" altLang="en-US" sz="2400" dirty="0" smtClean="0">
                <a:solidFill>
                  <a:srgbClr val="FF0000"/>
                </a:solidFill>
              </a:rPr>
              <a:t>敗れた</a:t>
            </a:r>
            <a:endParaRPr kumimoji="1" lang="en-US" altLang="ja-JP" sz="2400" dirty="0">
              <a:solidFill>
                <a:srgbClr val="FF0000"/>
              </a:solidFill>
            </a:endParaRPr>
          </a:p>
        </p:txBody>
      </p:sp>
    </p:spTree>
    <p:extLst>
      <p:ext uri="{BB962C8B-B14F-4D97-AF65-F5344CB8AC3E}">
        <p14:creationId xmlns:p14="http://schemas.microsoft.com/office/powerpoint/2010/main" val="157887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2311577" y="1563012"/>
            <a:ext cx="4728775" cy="3212188"/>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normAutofit/>
          </a:bodyPr>
          <a:lstStyle/>
          <a:p>
            <a:r>
              <a:rPr lang="en-US" altLang="ja-JP" dirty="0"/>
              <a:t>PC</a:t>
            </a:r>
            <a:r>
              <a:rPr lang="ja-JP" altLang="en-US" dirty="0"/>
              <a:t>や</a:t>
            </a:r>
            <a:r>
              <a:rPr lang="ja-JP" altLang="en-US" dirty="0" smtClean="0"/>
              <a:t>ソフトウェアがオープン化</a:t>
            </a:r>
            <a:endParaRPr lang="ja-JP" altLang="en-US" dirty="0"/>
          </a:p>
        </p:txBody>
      </p:sp>
      <p:sp>
        <p:nvSpPr>
          <p:cNvPr id="4" name="フッター プレースホルダー 3"/>
          <p:cNvSpPr>
            <a:spLocks noGrp="1"/>
          </p:cNvSpPr>
          <p:nvPr>
            <p:ph type="ftr" sz="quarter" idx="11"/>
          </p:nvPr>
        </p:nvSpPr>
        <p:spPr/>
        <p:txBody>
          <a:bodyPr/>
          <a:lstStyle/>
          <a:p>
            <a:r>
              <a:rPr lang="en-US" smtClean="0"/>
              <a:t>https://coredou.com/</a:t>
            </a:r>
            <a:endParaRPr lang="en-US" dirty="0"/>
          </a:p>
        </p:txBody>
      </p:sp>
      <p:sp>
        <p:nvSpPr>
          <p:cNvPr id="7" name="テキスト ボックス 6"/>
          <p:cNvSpPr txBox="1"/>
          <p:nvPr/>
        </p:nvSpPr>
        <p:spPr>
          <a:xfrm>
            <a:off x="316089" y="5695244"/>
            <a:ext cx="9505244" cy="830997"/>
          </a:xfrm>
          <a:prstGeom prst="rect">
            <a:avLst/>
          </a:prstGeom>
          <a:solidFill>
            <a:schemeClr val="accent1">
              <a:lumMod val="20000"/>
              <a:lumOff val="80000"/>
            </a:schemeClr>
          </a:solidFill>
        </p:spPr>
        <p:txBody>
          <a:bodyPr wrap="square" rtlCol="0">
            <a:spAutoFit/>
          </a:bodyPr>
          <a:lstStyle/>
          <a:p>
            <a:pPr algn="ctr"/>
            <a:r>
              <a:rPr kumimoji="1" lang="ja-JP" altLang="en-US" sz="2400" dirty="0" smtClean="0"/>
              <a:t>グローバルレベルでの調達と販売をするメーカーに太刀打ちできず、</a:t>
            </a:r>
            <a:endParaRPr kumimoji="1" lang="en-US" altLang="ja-JP" sz="2400" dirty="0" smtClean="0"/>
          </a:p>
          <a:p>
            <a:pPr algn="ctr"/>
            <a:r>
              <a:rPr kumimoji="1" lang="ja-JP" altLang="en-US" sz="2400" dirty="0" smtClean="0"/>
              <a:t>日本メーカーが市場から撤退していく。</a:t>
            </a:r>
            <a:endParaRPr kumimoji="1" lang="ja-JP" altLang="en-US" sz="2400" dirty="0"/>
          </a:p>
        </p:txBody>
      </p:sp>
      <p:sp>
        <p:nvSpPr>
          <p:cNvPr id="8" name="角丸四角形 7"/>
          <p:cNvSpPr/>
          <p:nvPr/>
        </p:nvSpPr>
        <p:spPr>
          <a:xfrm>
            <a:off x="6669088" y="3177323"/>
            <a:ext cx="2136248" cy="1451122"/>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1634243" y="919545"/>
            <a:ext cx="2136248" cy="1451122"/>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90245" y="2329933"/>
            <a:ext cx="2297424" cy="830997"/>
          </a:xfrm>
          <a:prstGeom prst="rect">
            <a:avLst/>
          </a:prstGeom>
        </p:spPr>
        <p:txBody>
          <a:bodyPr wrap="none">
            <a:spAutoFit/>
          </a:bodyPr>
          <a:lstStyle/>
          <a:p>
            <a:pPr algn="ctr"/>
            <a:r>
              <a:rPr kumimoji="1" lang="ja-JP" altLang="en-US"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垂直統合</a:t>
            </a:r>
            <a:r>
              <a:rPr kumimoji="1" lang="ja-JP" alt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モデル</a:t>
            </a:r>
            <a:endParaRPr kumimoji="1" lang="en-US" altLang="ja-JP"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ctr"/>
            <a:r>
              <a:rPr kumimoji="1" lang="en-US" altLang="ja-JP"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r>
              <a:rPr kumimoji="1" lang="ja-JP" alt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日本独自</a:t>
            </a:r>
            <a:r>
              <a:rPr kumimoji="1" lang="en-US" altLang="ja-JP"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endParaRPr lang="ja-JP" altLang="en-US"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1" name="正方形/長方形 10"/>
          <p:cNvSpPr/>
          <p:nvPr/>
        </p:nvSpPr>
        <p:spPr>
          <a:xfrm>
            <a:off x="6497480" y="4294200"/>
            <a:ext cx="3429144" cy="830997"/>
          </a:xfrm>
          <a:prstGeom prst="rect">
            <a:avLst/>
          </a:prstGeom>
        </p:spPr>
        <p:txBody>
          <a:bodyPr wrap="none">
            <a:spAutoFit/>
          </a:bodyPr>
          <a:lstStyle/>
          <a:p>
            <a:pPr algn="ctr"/>
            <a:r>
              <a:rPr kumimoji="1" lang="ja-JP" alt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水平</a:t>
            </a:r>
            <a:r>
              <a:rPr kumimoji="1" lang="ja-JP" altLang="en-US"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分散</a:t>
            </a:r>
            <a:r>
              <a:rPr kumimoji="1" lang="ja-JP" alt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モデル</a:t>
            </a:r>
            <a:endParaRPr kumimoji="1" lang="en-US" altLang="ja-JP"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ctr"/>
            <a:r>
              <a:rPr kumimoji="1" lang="en-US" altLang="ja-JP"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r>
              <a:rPr kumimoji="1" lang="ja-JP" alt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グローバルスタンダード</a:t>
            </a:r>
            <a:r>
              <a:rPr kumimoji="1" lang="en-US" altLang="ja-JP"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endParaRPr lang="ja-JP" altLang="en-US"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4" name="ストライプ矢印 13"/>
          <p:cNvSpPr/>
          <p:nvPr/>
        </p:nvSpPr>
        <p:spPr>
          <a:xfrm rot="1592313">
            <a:off x="4023913" y="2249855"/>
            <a:ext cx="2634640" cy="778933"/>
          </a:xfrm>
          <a:prstGeom prst="stripedRightArrow">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75307881"/>
      </p:ext>
    </p:extLst>
  </p:cSld>
  <p:clrMapOvr>
    <a:masterClrMapping/>
  </p:clrMapOvr>
</p:sld>
</file>

<file path=ppt/theme/theme1.xml><?xml version="1.0" encoding="utf-8"?>
<a:theme xmlns:a="http://schemas.openxmlformats.org/drawingml/2006/main" name="しずく">
  <a:themeElements>
    <a:clrScheme name="しずく">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しずく">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しずく">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20" id="{040AF68A-3177-436D-97E1-54FBB9C9C47B}" vid="{CC9D0E16-529A-40E4-B63C-F67919BECD45}"/>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26185</TotalTime>
  <Words>5607</Words>
  <Application>Microsoft Office PowerPoint</Application>
  <PresentationFormat>A4 210 x 297 mm</PresentationFormat>
  <Paragraphs>808</Paragraphs>
  <Slides>42</Slides>
  <Notes>26</Notes>
  <HiddenSlides>0</HiddenSlides>
  <MMClips>1</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42</vt:i4>
      </vt:variant>
    </vt:vector>
  </HeadingPairs>
  <TitlesOfParts>
    <vt:vector size="48" baseType="lpstr">
      <vt:lpstr>Lucida Grande</vt:lpstr>
      <vt:lpstr>ＭＳ Ｐゴシック</vt:lpstr>
      <vt:lpstr>Tw Cen MT</vt:lpstr>
      <vt:lpstr>Arial</vt:lpstr>
      <vt:lpstr>Calibri</vt:lpstr>
      <vt:lpstr>しずく</vt:lpstr>
      <vt:lpstr>ソフトウェアファースト</vt:lpstr>
      <vt:lpstr>音楽産業のサービス化</vt:lpstr>
      <vt:lpstr>自動車産業の例</vt:lpstr>
      <vt:lpstr>サービス化を象徴するSaaSの普及</vt:lpstr>
      <vt:lpstr>サービス化を支える開発手法</vt:lpstr>
      <vt:lpstr>ソフトウェアファースト</vt:lpstr>
      <vt:lpstr>IT、ネットの20年戦争に負けた 日本の課題と光明</vt:lpstr>
      <vt:lpstr>日本経済の没落とIT産業力の関係</vt:lpstr>
      <vt:lpstr>PCやソフトウェアがオープン化</vt:lpstr>
      <vt:lpstr>アプリケーションの時代で失われた競争力</vt:lpstr>
      <vt:lpstr>競争軸が変わるときの２つの特徴</vt:lpstr>
      <vt:lpstr>競争に負けた要因①</vt:lpstr>
      <vt:lpstr>要因①　ITを「効率化の道具」と過少評価</vt:lpstr>
      <vt:lpstr>事業会社のDXとSIerの関係</vt:lpstr>
      <vt:lpstr>競走に負けた要因②</vt:lpstr>
      <vt:lpstr>要因②　間違った「製造業信奉」 から抜け出せない</vt:lpstr>
      <vt:lpstr>日米欧のソフトウェアに対する考え方</vt:lpstr>
      <vt:lpstr>デンソーのデジタルイノベーション室</vt:lpstr>
      <vt:lpstr>競走に負けた要因③</vt:lpstr>
      <vt:lpstr>「狩野モデル」で考える品質追求</vt:lpstr>
      <vt:lpstr>データ活用に感じる２つの違和感</vt:lpstr>
      <vt:lpstr>ITサービスで存在感を示す</vt:lpstr>
      <vt:lpstr>日本企業復活の糸口</vt:lpstr>
      <vt:lpstr>プラットフォームを構築する</vt:lpstr>
      <vt:lpstr>プラットフォーマーとして成功するために</vt:lpstr>
      <vt:lpstr>プラットフォーマーになった企業</vt:lpstr>
      <vt:lpstr>プラットフォーマーの危険性</vt:lpstr>
      <vt:lpstr>ソフトウェアファーストの 実践に必要な変革</vt:lpstr>
      <vt:lpstr>ソフトウェアファーストな体制に変える必要な打ち手</vt:lpstr>
      <vt:lpstr>デジタルトランスフォーメーション</vt:lpstr>
      <vt:lpstr>DXの勝者と敗者</vt:lpstr>
      <vt:lpstr>DXは新たな価値を生み出す</vt:lpstr>
      <vt:lpstr>ポジション別に求められる 意識変化</vt:lpstr>
      <vt:lpstr>経営者は先頭に立つ</vt:lpstr>
      <vt:lpstr>マネージャーが変われば組織が変わる</vt:lpstr>
      <vt:lpstr>現場社員</vt:lpstr>
      <vt:lpstr>プロダクト企画のやり方を変える</vt:lpstr>
      <vt:lpstr>ユーザーニーズを理解する難しさ</vt:lpstr>
      <vt:lpstr>プロダクトアウトとマーケットインを掛け合わせる</vt:lpstr>
      <vt:lpstr>10X(テンエックス)を目指す</vt:lpstr>
      <vt:lpstr>競合に対する見方を変える</vt:lpstr>
      <vt:lpstr>製造業がＤＸやＩＴ活用時に意識したい事柄</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Microsoft アカウント</dc:creator>
  <cp:lastModifiedBy>Microsoft アカウント</cp:lastModifiedBy>
  <cp:revision>1005</cp:revision>
  <dcterms:created xsi:type="dcterms:W3CDTF">2020-07-11T21:54:47Z</dcterms:created>
  <dcterms:modified xsi:type="dcterms:W3CDTF">2020-09-02T21:34:40Z</dcterms:modified>
</cp:coreProperties>
</file>